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Lst>
  <p:notesMasterIdLst>
    <p:notesMasterId r:id="rId84"/>
  </p:notesMasterIdLst>
  <p:sldIdLst>
    <p:sldId id="256" r:id="rId4"/>
    <p:sldId id="336" r:id="rId5"/>
    <p:sldId id="338" r:id="rId6"/>
    <p:sldId id="424" r:id="rId7"/>
    <p:sldId id="425" r:id="rId8"/>
    <p:sldId id="264" r:id="rId9"/>
    <p:sldId id="343" r:id="rId10"/>
    <p:sldId id="422" r:id="rId11"/>
    <p:sldId id="423" r:id="rId12"/>
    <p:sldId id="350" r:id="rId13"/>
    <p:sldId id="340" r:id="rId14"/>
    <p:sldId id="341" r:id="rId15"/>
    <p:sldId id="342" r:id="rId16"/>
    <p:sldId id="408" r:id="rId17"/>
    <p:sldId id="366" r:id="rId18"/>
    <p:sldId id="409" r:id="rId19"/>
    <p:sldId id="267" r:id="rId20"/>
    <p:sldId id="410" r:id="rId21"/>
    <p:sldId id="356" r:id="rId22"/>
    <p:sldId id="411" r:id="rId23"/>
    <p:sldId id="369" r:id="rId24"/>
    <p:sldId id="426" r:id="rId25"/>
    <p:sldId id="354" r:id="rId26"/>
    <p:sldId id="427" r:id="rId27"/>
    <p:sldId id="412" r:id="rId28"/>
    <p:sldId id="413" r:id="rId29"/>
    <p:sldId id="344" r:id="rId30"/>
    <p:sldId id="428" r:id="rId31"/>
    <p:sldId id="257" r:id="rId32"/>
    <p:sldId id="258" r:id="rId33"/>
    <p:sldId id="259" r:id="rId34"/>
    <p:sldId id="260" r:id="rId35"/>
    <p:sldId id="261" r:id="rId36"/>
    <p:sldId id="262" r:id="rId37"/>
    <p:sldId id="263" r:id="rId38"/>
    <p:sldId id="429" r:id="rId39"/>
    <p:sldId id="265" r:id="rId40"/>
    <p:sldId id="266" r:id="rId41"/>
    <p:sldId id="430"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 id="285" r:id="rId60"/>
    <p:sldId id="286" r:id="rId61"/>
    <p:sldId id="287" r:id="rId62"/>
    <p:sldId id="348" r:id="rId63"/>
    <p:sldId id="349" r:id="rId64"/>
    <p:sldId id="397" r:id="rId65"/>
    <p:sldId id="420" r:id="rId66"/>
    <p:sldId id="405" r:id="rId67"/>
    <p:sldId id="352" r:id="rId68"/>
    <p:sldId id="357" r:id="rId69"/>
    <p:sldId id="358" r:id="rId70"/>
    <p:sldId id="362" r:id="rId71"/>
    <p:sldId id="364" r:id="rId72"/>
    <p:sldId id="365" r:id="rId73"/>
    <p:sldId id="415" r:id="rId74"/>
    <p:sldId id="367" r:id="rId75"/>
    <p:sldId id="368" r:id="rId76"/>
    <p:sldId id="416" r:id="rId77"/>
    <p:sldId id="417" r:id="rId78"/>
    <p:sldId id="418" r:id="rId79"/>
    <p:sldId id="419" r:id="rId80"/>
    <p:sldId id="387" r:id="rId81"/>
    <p:sldId id="388" r:id="rId82"/>
    <p:sldId id="389" r:id="rId8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086"/>
    <a:srgbClr val="67696B"/>
    <a:srgbClr val="F4EFED"/>
    <a:srgbClr val="39393A"/>
    <a:srgbClr val="F9E1CF"/>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3844" autoAdjust="0"/>
  </p:normalViewPr>
  <p:slideViewPr>
    <p:cSldViewPr snapToGrid="0">
      <p:cViewPr varScale="1">
        <p:scale>
          <a:sx n="78" d="100"/>
          <a:sy n="78" d="100"/>
        </p:scale>
        <p:origin x="715" y="6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9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3" Type="http://schemas.openxmlformats.org/officeDocument/2006/relationships/oleObject" Target="file:///\\civdcden-01\DataShare\Client%20Solutions%20and%20State%20Initiatives\Scholarship\FY%2024\Quarterly%20Reports\FY%202024%20Scholarship%20Summary%20Tracker%20-%20Q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ivdcden-01\DataShare\APCD%20Program\Pricing%20Models\Tiered%20Pricing\Tiered%20Pricing%20Modeling%20of%20Calendar%20Year%202023%20v5.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ivdcden-01\DataShare\APCD%20Program\Pricing%20Models\Tiered%20Pricing\Tiered%20Pricing%20Modeling%20of%20Calendar%20Year%202023%20v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EBA-493A-AF4A-A18C6944CA76}"/>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EBA-493A-AF4A-A18C6944CA76}"/>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EBA-493A-AF4A-A18C6944CA76}"/>
              </c:ext>
            </c:extLst>
          </c:dPt>
          <c:dLbls>
            <c:dLbl>
              <c:idx val="0"/>
              <c:layout>
                <c:manualLayout>
                  <c:x val="2.8434831006937479E-2"/>
                  <c:y val="-0.14389116004440294"/>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077369856049624"/>
                      <c:h val="0.17372479431275234"/>
                    </c:manualLayout>
                  </c15:layout>
                </c:ext>
                <c:ext xmlns:c16="http://schemas.microsoft.com/office/drawing/2014/chart" uri="{C3380CC4-5D6E-409C-BE32-E72D297353CC}">
                  <c16:uniqueId val="{00000001-8EBA-493A-AF4A-A18C6944CA76}"/>
                </c:ext>
              </c:extLst>
            </c:dLbl>
            <c:dLbl>
              <c:idx val="1"/>
              <c:layout>
                <c:manualLayout>
                  <c:x val="-0.1197399401613939"/>
                  <c:y val="-4.14237804589976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013541172718322"/>
                      <c:h val="0.22724750459509471"/>
                    </c:manualLayout>
                  </c15:layout>
                </c:ext>
                <c:ext xmlns:c16="http://schemas.microsoft.com/office/drawing/2014/chart" uri="{C3380CC4-5D6E-409C-BE32-E72D297353CC}">
                  <c16:uniqueId val="{00000003-8EBA-493A-AF4A-A18C6944CA76}"/>
                </c:ext>
              </c:extLst>
            </c:dLbl>
            <c:dLbl>
              <c:idx val="2"/>
              <c:layout>
                <c:manualLayout>
                  <c:x val="-7.0247033247621285E-2"/>
                  <c:y val="7.786575315061049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EBA-493A-AF4A-A18C6944CA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'FY24 Total Summary'!$B$37:$B$39</c:f>
              <c:strCache>
                <c:ptCount val="3"/>
                <c:pt idx="0">
                  <c:v>Academic/Research</c:v>
                </c:pt>
                <c:pt idx="1">
                  <c:v>State Agency/Govt. Entity</c:v>
                </c:pt>
                <c:pt idx="2">
                  <c:v>Non-Profits</c:v>
                </c:pt>
              </c:strCache>
            </c:strRef>
          </c:cat>
          <c:val>
            <c:numRef>
              <c:f>'FY24 Total Summary'!$C$37:$C$39</c:f>
              <c:numCache>
                <c:formatCode>0.0%</c:formatCode>
                <c:ptCount val="3"/>
                <c:pt idx="0">
                  <c:v>0.40061966419761902</c:v>
                </c:pt>
                <c:pt idx="1">
                  <c:v>0.31213447401887562</c:v>
                </c:pt>
                <c:pt idx="2">
                  <c:v>0.28724586178350525</c:v>
                </c:pt>
              </c:numCache>
            </c:numRef>
          </c:val>
          <c:extLst>
            <c:ext xmlns:c16="http://schemas.microsoft.com/office/drawing/2014/chart" uri="{C3380CC4-5D6E-409C-BE32-E72D297353CC}">
              <c16:uniqueId val="{00000006-8EBA-493A-AF4A-A18C6944CA7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Tier Summary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0"/>
          <c:tx>
            <c:strRef>
              <c:f>'tier summary'!$F$2</c:f>
              <c:strCache>
                <c:ptCount val="1"/>
                <c:pt idx="0">
                  <c:v>Amount </c:v>
                </c:pt>
              </c:strCache>
            </c:strRef>
          </c:tx>
          <c:spPr>
            <a:solidFill>
              <a:srgbClr val="FF9900"/>
            </a:solidFill>
            <a:ln>
              <a:noFill/>
            </a:ln>
            <a:effectLst/>
          </c:spPr>
          <c:invertIfNegative val="0"/>
          <c:cat>
            <c:numRef>
              <c:f>'tier summary'!$B$3:$B$6</c:f>
              <c:numCache>
                <c:formatCode>General</c:formatCode>
                <c:ptCount val="4"/>
                <c:pt idx="0">
                  <c:v>4</c:v>
                </c:pt>
                <c:pt idx="1">
                  <c:v>3</c:v>
                </c:pt>
                <c:pt idx="2">
                  <c:v>2</c:v>
                </c:pt>
                <c:pt idx="3">
                  <c:v>1</c:v>
                </c:pt>
              </c:numCache>
            </c:numRef>
          </c:cat>
          <c:val>
            <c:numRef>
              <c:f>'tier summary'!$F$3:$F$6</c:f>
              <c:numCache>
                <c:formatCode>_("$"* #,##0.00_);_("$"* \(#,##0.00\);_("$"* "-"??_);_(@_)</c:formatCode>
                <c:ptCount val="4"/>
                <c:pt idx="0">
                  <c:v>270568</c:v>
                </c:pt>
                <c:pt idx="1">
                  <c:v>1241464.784</c:v>
                </c:pt>
                <c:pt idx="2">
                  <c:v>532648.80000000005</c:v>
                </c:pt>
                <c:pt idx="3">
                  <c:v>402602</c:v>
                </c:pt>
              </c:numCache>
            </c:numRef>
          </c:val>
          <c:extLst>
            <c:ext xmlns:c16="http://schemas.microsoft.com/office/drawing/2014/chart" uri="{C3380CC4-5D6E-409C-BE32-E72D297353CC}">
              <c16:uniqueId val="{00000000-8047-4AB2-A56E-B38858720208}"/>
            </c:ext>
          </c:extLst>
        </c:ser>
        <c:dLbls>
          <c:showLegendKey val="0"/>
          <c:showVal val="0"/>
          <c:showCatName val="0"/>
          <c:showSerName val="0"/>
          <c:showPercent val="0"/>
          <c:showBubbleSize val="0"/>
        </c:dLbls>
        <c:gapWidth val="219"/>
        <c:axId val="1569594399"/>
        <c:axId val="1598136911"/>
      </c:barChart>
      <c:lineChart>
        <c:grouping val="standard"/>
        <c:varyColors val="0"/>
        <c:ser>
          <c:idx val="0"/>
          <c:order val="1"/>
          <c:tx>
            <c:strRef>
              <c:f>'tier summary'!$C$2</c:f>
              <c:strCache>
                <c:ptCount val="1"/>
                <c:pt idx="0">
                  <c:v>Count</c:v>
                </c:pt>
              </c:strCache>
            </c:strRef>
          </c:tx>
          <c:spPr>
            <a:ln w="28575" cap="rnd">
              <a:solidFill>
                <a:schemeClr val="accent1"/>
              </a:solidFill>
              <a:round/>
            </a:ln>
            <a:effectLst/>
          </c:spPr>
          <c:marker>
            <c:symbol val="none"/>
          </c:marker>
          <c:cat>
            <c:numRef>
              <c:f>'tier summary'!$B$3:$B$6</c:f>
              <c:numCache>
                <c:formatCode>General</c:formatCode>
                <c:ptCount val="4"/>
                <c:pt idx="0">
                  <c:v>4</c:v>
                </c:pt>
                <c:pt idx="1">
                  <c:v>3</c:v>
                </c:pt>
                <c:pt idx="2">
                  <c:v>2</c:v>
                </c:pt>
                <c:pt idx="3">
                  <c:v>1</c:v>
                </c:pt>
              </c:numCache>
            </c:numRef>
          </c:cat>
          <c:val>
            <c:numRef>
              <c:f>'tier summary'!$C$3:$C$6</c:f>
              <c:numCache>
                <c:formatCode>General</c:formatCode>
                <c:ptCount val="4"/>
                <c:pt idx="0">
                  <c:v>12</c:v>
                </c:pt>
                <c:pt idx="1">
                  <c:v>30</c:v>
                </c:pt>
                <c:pt idx="2">
                  <c:v>12</c:v>
                </c:pt>
                <c:pt idx="3">
                  <c:v>10</c:v>
                </c:pt>
              </c:numCache>
            </c:numRef>
          </c:val>
          <c:smooth val="0"/>
          <c:extLst>
            <c:ext xmlns:c16="http://schemas.microsoft.com/office/drawing/2014/chart" uri="{C3380CC4-5D6E-409C-BE32-E72D297353CC}">
              <c16:uniqueId val="{00000001-8047-4AB2-A56E-B38858720208}"/>
            </c:ext>
          </c:extLst>
        </c:ser>
        <c:dLbls>
          <c:showLegendKey val="0"/>
          <c:showVal val="0"/>
          <c:showCatName val="0"/>
          <c:showSerName val="0"/>
          <c:showPercent val="0"/>
          <c:showBubbleSize val="0"/>
        </c:dLbls>
        <c:marker val="1"/>
        <c:smooth val="0"/>
        <c:axId val="605123104"/>
        <c:axId val="717067919"/>
        <c:extLst>
          <c:ext xmlns:c15="http://schemas.microsoft.com/office/drawing/2012/chart" uri="{02D57815-91ED-43cb-92C2-25804820EDAC}">
            <c15:filteredLineSeries>
              <c15:ser>
                <c:idx val="1"/>
                <c:order val="2"/>
                <c:tx>
                  <c:strRef>
                    <c:extLst>
                      <c:ext uri="{02D57815-91ED-43cb-92C2-25804820EDAC}">
                        <c15:formulaRef>
                          <c15:sqref>'tier summary'!$D$2</c15:sqref>
                        </c15:formulaRef>
                      </c:ext>
                    </c:extLst>
                    <c:strCache>
                      <c:ptCount val="1"/>
                      <c:pt idx="0">
                        <c:v>% of total count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'tier summary'!$B$3:$B$6</c15:sqref>
                        </c15:formulaRef>
                      </c:ext>
                    </c:extLst>
                    <c:numCache>
                      <c:formatCode>General</c:formatCode>
                      <c:ptCount val="4"/>
                      <c:pt idx="0">
                        <c:v>4</c:v>
                      </c:pt>
                      <c:pt idx="1">
                        <c:v>3</c:v>
                      </c:pt>
                      <c:pt idx="2">
                        <c:v>2</c:v>
                      </c:pt>
                      <c:pt idx="3">
                        <c:v>1</c:v>
                      </c:pt>
                    </c:numCache>
                  </c:numRef>
                </c:cat>
                <c:val>
                  <c:numRef>
                    <c:extLst>
                      <c:ext uri="{02D57815-91ED-43cb-92C2-25804820EDAC}">
                        <c15:formulaRef>
                          <c15:sqref>'tier summary'!$D$3:$D$6</c15:sqref>
                        </c15:formulaRef>
                      </c:ext>
                    </c:extLst>
                    <c:numCache>
                      <c:formatCode>0%</c:formatCode>
                      <c:ptCount val="4"/>
                      <c:pt idx="0">
                        <c:v>0.1875</c:v>
                      </c:pt>
                      <c:pt idx="1">
                        <c:v>0.46875</c:v>
                      </c:pt>
                      <c:pt idx="2">
                        <c:v>0.1875</c:v>
                      </c:pt>
                      <c:pt idx="3">
                        <c:v>0.15625</c:v>
                      </c:pt>
                    </c:numCache>
                  </c:numRef>
                </c:val>
                <c:smooth val="0"/>
                <c:extLst>
                  <c:ext xmlns:c16="http://schemas.microsoft.com/office/drawing/2014/chart" uri="{C3380CC4-5D6E-409C-BE32-E72D297353CC}">
                    <c16:uniqueId val="{00000002-8047-4AB2-A56E-B38858720208}"/>
                  </c:ext>
                </c:extLst>
              </c15:ser>
            </c15:filteredLineSeries>
            <c15:filteredLineSeries>
              <c15:ser>
                <c:idx val="2"/>
                <c:order val="3"/>
                <c:tx>
                  <c:strRef>
                    <c:extLst xmlns:c15="http://schemas.microsoft.com/office/drawing/2012/chart">
                      <c:ext xmlns:c15="http://schemas.microsoft.com/office/drawing/2012/chart" uri="{02D57815-91ED-43cb-92C2-25804820EDAC}">
                        <c15:formulaRef>
                          <c15:sqref>'tier summary'!$E$2</c15:sqref>
                        </c15:formulaRef>
                      </c:ext>
                    </c:extLst>
                    <c:strCache>
                      <c:ptCount val="1"/>
                      <c:pt idx="0">
                        <c:v>Amount (Model 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'tier summary'!$B$3:$B$6</c15:sqref>
                        </c15:formulaRef>
                      </c:ext>
                    </c:extLst>
                    <c:numCache>
                      <c:formatCode>General</c:formatCode>
                      <c:ptCount val="4"/>
                      <c:pt idx="0">
                        <c:v>4</c:v>
                      </c:pt>
                      <c:pt idx="1">
                        <c:v>3</c:v>
                      </c:pt>
                      <c:pt idx="2">
                        <c:v>2</c:v>
                      </c:pt>
                      <c:pt idx="3">
                        <c:v>1</c:v>
                      </c:pt>
                    </c:numCache>
                  </c:numRef>
                </c:cat>
                <c:val>
                  <c:numRef>
                    <c:extLst xmlns:c15="http://schemas.microsoft.com/office/drawing/2012/chart">
                      <c:ext xmlns:c15="http://schemas.microsoft.com/office/drawing/2012/chart" uri="{02D57815-91ED-43cb-92C2-25804820EDAC}">
                        <c15:formulaRef>
                          <c15:sqref>'tier summary'!$E$3:$E$6</c15:sqref>
                        </c15:formulaRef>
                      </c:ext>
                    </c:extLst>
                    <c:numCache>
                      <c:formatCode>_("$"* #,##0.00_);_("$"* \(#,##0.00\);_("$"* "-"??_);_(@_)</c:formatCode>
                      <c:ptCount val="4"/>
                      <c:pt idx="0">
                        <c:v>270568</c:v>
                      </c:pt>
                      <c:pt idx="1">
                        <c:v>1163873.2350000001</c:v>
                      </c:pt>
                      <c:pt idx="2">
                        <c:v>517853</c:v>
                      </c:pt>
                      <c:pt idx="3">
                        <c:v>402602</c:v>
                      </c:pt>
                    </c:numCache>
                  </c:numRef>
                </c:val>
                <c:smooth val="0"/>
                <c:extLst xmlns:c15="http://schemas.microsoft.com/office/drawing/2012/chart">
                  <c:ext xmlns:c16="http://schemas.microsoft.com/office/drawing/2014/chart" uri="{C3380CC4-5D6E-409C-BE32-E72D297353CC}">
                    <c16:uniqueId val="{00000003-8047-4AB2-A56E-B38858720208}"/>
                  </c:ext>
                </c:extLst>
              </c15:ser>
            </c15:filteredLineSeries>
            <c15:filteredLineSeries>
              <c15:ser>
                <c:idx val="3"/>
                <c:order val="4"/>
                <c:tx>
                  <c:strRef>
                    <c:extLst xmlns:c15="http://schemas.microsoft.com/office/drawing/2012/chart">
                      <c:ext xmlns:c15="http://schemas.microsoft.com/office/drawing/2012/chart" uri="{02D57815-91ED-43cb-92C2-25804820EDAC}">
                        <c15:formulaRef>
                          <c15:sqref>'tier summary'!$G$2</c15:sqref>
                        </c15:formulaRef>
                      </c:ext>
                    </c:extLst>
                    <c:strCache>
                      <c:ptCount val="1"/>
                      <c:pt idx="0">
                        <c:v>% of total amount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'tier summary'!$B$3:$B$6</c15:sqref>
                        </c15:formulaRef>
                      </c:ext>
                    </c:extLst>
                    <c:numCache>
                      <c:formatCode>General</c:formatCode>
                      <c:ptCount val="4"/>
                      <c:pt idx="0">
                        <c:v>4</c:v>
                      </c:pt>
                      <c:pt idx="1">
                        <c:v>3</c:v>
                      </c:pt>
                      <c:pt idx="2">
                        <c:v>2</c:v>
                      </c:pt>
                      <c:pt idx="3">
                        <c:v>1</c:v>
                      </c:pt>
                    </c:numCache>
                  </c:numRef>
                </c:cat>
                <c:val>
                  <c:numRef>
                    <c:extLst xmlns:c15="http://schemas.microsoft.com/office/drawing/2012/chart">
                      <c:ext xmlns:c15="http://schemas.microsoft.com/office/drawing/2012/chart" uri="{02D57815-91ED-43cb-92C2-25804820EDAC}">
                        <c15:formulaRef>
                          <c15:sqref>'tier summary'!$G$3:$G$6</c15:sqref>
                        </c15:formulaRef>
                      </c:ext>
                    </c:extLst>
                    <c:numCache>
                      <c:formatCode>0%</c:formatCode>
                      <c:ptCount val="4"/>
                      <c:pt idx="0">
                        <c:v>0.11055849913305349</c:v>
                      </c:pt>
                      <c:pt idx="1">
                        <c:v>0.50728276531437722</c:v>
                      </c:pt>
                      <c:pt idx="2">
                        <c:v>0.2176489898769329</c:v>
                      </c:pt>
                      <c:pt idx="3">
                        <c:v>0.16450974567563642</c:v>
                      </c:pt>
                    </c:numCache>
                  </c:numRef>
                </c:val>
                <c:smooth val="0"/>
                <c:extLst xmlns:c15="http://schemas.microsoft.com/office/drawing/2012/chart">
                  <c:ext xmlns:c16="http://schemas.microsoft.com/office/drawing/2014/chart" uri="{C3380CC4-5D6E-409C-BE32-E72D297353CC}">
                    <c16:uniqueId val="{00000004-8047-4AB2-A56E-B38858720208}"/>
                  </c:ext>
                </c:extLst>
              </c15:ser>
            </c15:filteredLineSeries>
          </c:ext>
        </c:extLst>
      </c:lineChart>
      <c:catAx>
        <c:axId val="156959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8136911"/>
        <c:crosses val="autoZero"/>
        <c:auto val="1"/>
        <c:lblAlgn val="ctr"/>
        <c:lblOffset val="100"/>
        <c:tickMarkSkip val="1"/>
        <c:noMultiLvlLbl val="0"/>
      </c:catAx>
      <c:valAx>
        <c:axId val="1598136911"/>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9594399"/>
        <c:crosses val="autoZero"/>
        <c:crossBetween val="between"/>
      </c:valAx>
      <c:valAx>
        <c:axId val="71706791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123104"/>
        <c:crosses val="max"/>
        <c:crossBetween val="between"/>
      </c:valAx>
      <c:catAx>
        <c:axId val="605123104"/>
        <c:scaling>
          <c:orientation val="minMax"/>
        </c:scaling>
        <c:delete val="1"/>
        <c:axPos val="b"/>
        <c:numFmt formatCode="General" sourceLinked="1"/>
        <c:majorTickMark val="out"/>
        <c:minorTickMark val="none"/>
        <c:tickLblPos val="nextTo"/>
        <c:crossAx val="7170679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Tiered</a:t>
            </a:r>
            <a:r>
              <a:rPr lang="en-US" baseline="0"/>
              <a:t> Pricing by Product Type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'product type summary (model 2)'!$C$2</c:f>
              <c:strCache>
                <c:ptCount val="1"/>
                <c:pt idx="0">
                  <c:v>Current Price</c:v>
                </c:pt>
              </c:strCache>
            </c:strRef>
          </c:tx>
          <c:spPr>
            <a:solidFill>
              <a:srgbClr val="33CCFF"/>
            </a:solidFill>
            <a:ln>
              <a:noFill/>
            </a:ln>
            <a:effectLst/>
          </c:spPr>
          <c:invertIfNegative val="0"/>
          <c:cat>
            <c:strRef>
              <c:f>'product type summary (model 2)'!$B$3:$B$9</c:f>
              <c:strCache>
                <c:ptCount val="7"/>
                <c:pt idx="0">
                  <c:v>Limited Data Set</c:v>
                </c:pt>
                <c:pt idx="1">
                  <c:v>Fully-Identifiable Data Set</c:v>
                </c:pt>
                <c:pt idx="2">
                  <c:v>Custom Report</c:v>
                </c:pt>
                <c:pt idx="3">
                  <c:v>State Development</c:v>
                </c:pt>
                <c:pt idx="4">
                  <c:v>Professional/Consulting Services</c:v>
                </c:pt>
                <c:pt idx="5">
                  <c:v>Standard Dataset</c:v>
                </c:pt>
                <c:pt idx="6">
                  <c:v>De-Identified Data Set</c:v>
                </c:pt>
              </c:strCache>
              <c:extLst/>
            </c:strRef>
          </c:cat>
          <c:val>
            <c:numRef>
              <c:f>'product type summary (model 2)'!$C$3:$C$9</c:f>
              <c:numCache>
                <c:formatCode>"$"#,##0.00;\-"$"#,##0.00</c:formatCode>
                <c:ptCount val="7"/>
                <c:pt idx="0">
                  <c:v>452563.54000000004</c:v>
                </c:pt>
                <c:pt idx="1">
                  <c:v>270036</c:v>
                </c:pt>
                <c:pt idx="2">
                  <c:v>309915</c:v>
                </c:pt>
                <c:pt idx="3">
                  <c:v>265841.83999999997</c:v>
                </c:pt>
                <c:pt idx="4">
                  <c:v>141575.10999999999</c:v>
                </c:pt>
                <c:pt idx="5">
                  <c:v>67769</c:v>
                </c:pt>
                <c:pt idx="6">
                  <c:v>36000</c:v>
                </c:pt>
              </c:numCache>
              <c:extLst/>
            </c:numRef>
          </c:val>
          <c:extLst>
            <c:ext xmlns:c16="http://schemas.microsoft.com/office/drawing/2014/chart" uri="{C3380CC4-5D6E-409C-BE32-E72D297353CC}">
              <c16:uniqueId val="{00000000-E045-4ABA-94C1-3BB66698374C}"/>
            </c:ext>
          </c:extLst>
        </c:ser>
        <c:ser>
          <c:idx val="2"/>
          <c:order val="2"/>
          <c:tx>
            <c:strRef>
              <c:f>'product type summary (model 2)'!$E$2</c:f>
              <c:strCache>
                <c:ptCount val="1"/>
                <c:pt idx="0">
                  <c:v>Tiered Price</c:v>
                </c:pt>
              </c:strCache>
            </c:strRef>
          </c:tx>
          <c:spPr>
            <a:solidFill>
              <a:srgbClr val="FF9900"/>
            </a:solidFill>
            <a:ln>
              <a:noFill/>
            </a:ln>
            <a:effectLst/>
          </c:spPr>
          <c:invertIfNegative val="0"/>
          <c:cat>
            <c:strRef>
              <c:f>'product type summary (model 2)'!$B$3:$B$9</c:f>
              <c:strCache>
                <c:ptCount val="7"/>
                <c:pt idx="0">
                  <c:v>Limited Data Set</c:v>
                </c:pt>
                <c:pt idx="1">
                  <c:v>Fully-Identifiable Data Set</c:v>
                </c:pt>
                <c:pt idx="2">
                  <c:v>Custom Report</c:v>
                </c:pt>
                <c:pt idx="3">
                  <c:v>State Development</c:v>
                </c:pt>
                <c:pt idx="4">
                  <c:v>Professional/Consulting Services</c:v>
                </c:pt>
                <c:pt idx="5">
                  <c:v>Standard Dataset</c:v>
                </c:pt>
                <c:pt idx="6">
                  <c:v>De-Identified Data Set</c:v>
                </c:pt>
              </c:strCache>
              <c:extLst/>
            </c:strRef>
          </c:cat>
          <c:val>
            <c:numRef>
              <c:f>'product type summary (model 2)'!$E$3:$E$9</c:f>
              <c:numCache>
                <c:formatCode>"$"#,##0.00;\-"$"#,##0.00</c:formatCode>
                <c:ptCount val="7"/>
                <c:pt idx="0">
                  <c:v>718620.46399999992</c:v>
                </c:pt>
                <c:pt idx="1">
                  <c:v>452160.00000000006</c:v>
                </c:pt>
                <c:pt idx="2">
                  <c:v>459576</c:v>
                </c:pt>
                <c:pt idx="3">
                  <c:v>425346.94400000002</c:v>
                </c:pt>
                <c:pt idx="4">
                  <c:v>204542.17600000001</c:v>
                </c:pt>
                <c:pt idx="5">
                  <c:v>134038</c:v>
                </c:pt>
                <c:pt idx="6">
                  <c:v>53000</c:v>
                </c:pt>
              </c:numCache>
              <c:extLst/>
            </c:numRef>
          </c:val>
          <c:extLst>
            <c:ext xmlns:c16="http://schemas.microsoft.com/office/drawing/2014/chart" uri="{C3380CC4-5D6E-409C-BE32-E72D297353CC}">
              <c16:uniqueId val="{00000001-E045-4ABA-94C1-3BB66698374C}"/>
            </c:ext>
          </c:extLst>
        </c:ser>
        <c:dLbls>
          <c:showLegendKey val="0"/>
          <c:showVal val="0"/>
          <c:showCatName val="0"/>
          <c:showSerName val="0"/>
          <c:showPercent val="0"/>
          <c:showBubbleSize val="0"/>
        </c:dLbls>
        <c:gapWidth val="182"/>
        <c:axId val="1570230831"/>
        <c:axId val="1430768927"/>
        <c:extLst>
          <c:ext xmlns:c15="http://schemas.microsoft.com/office/drawing/2012/chart" uri="{02D57815-91ED-43cb-92C2-25804820EDAC}">
            <c15:filteredBarSeries>
              <c15:ser>
                <c:idx val="1"/>
                <c:order val="1"/>
                <c:tx>
                  <c:strRef>
                    <c:extLst>
                      <c:ext uri="{02D57815-91ED-43cb-92C2-25804820EDAC}">
                        <c15:formulaRef>
                          <c15:sqref>'product type summary (model 2)'!$D$2</c15:sqref>
                        </c15:formulaRef>
                      </c:ext>
                    </c:extLst>
                    <c:strCache>
                      <c:ptCount val="1"/>
                      <c:pt idx="0">
                        <c:v>% of tr</c:v>
                      </c:pt>
                    </c:strCache>
                  </c:strRef>
                </c:tx>
                <c:spPr>
                  <a:solidFill>
                    <a:schemeClr val="accent2"/>
                  </a:solidFill>
                  <a:ln>
                    <a:noFill/>
                  </a:ln>
                  <a:effectLst/>
                </c:spPr>
                <c:invertIfNegative val="0"/>
                <c:cat>
                  <c:strRef>
                    <c:extLst>
                      <c:ext uri="{02D57815-91ED-43cb-92C2-25804820EDAC}">
                        <c15:formulaRef>
                          <c15:sqref>'product type summary (model 2)'!$B$3:$B$9</c15:sqref>
                        </c15:formulaRef>
                      </c:ext>
                    </c:extLst>
                    <c:strCache>
                      <c:ptCount val="7"/>
                      <c:pt idx="0">
                        <c:v>Limited Data Set</c:v>
                      </c:pt>
                      <c:pt idx="1">
                        <c:v>Fully-Identifiable Data Set</c:v>
                      </c:pt>
                      <c:pt idx="2">
                        <c:v>Custom Report</c:v>
                      </c:pt>
                      <c:pt idx="3">
                        <c:v>State Development</c:v>
                      </c:pt>
                      <c:pt idx="4">
                        <c:v>Professional/Consulting Services</c:v>
                      </c:pt>
                      <c:pt idx="5">
                        <c:v>Standard Dataset</c:v>
                      </c:pt>
                      <c:pt idx="6">
                        <c:v>De-Identified Data Set</c:v>
                      </c:pt>
                    </c:strCache>
                  </c:strRef>
                </c:cat>
                <c:val>
                  <c:numRef>
                    <c:extLst>
                      <c:ext uri="{02D57815-91ED-43cb-92C2-25804820EDAC}">
                        <c15:formulaRef>
                          <c15:sqref>'product type summary (model 2)'!$D$3:$D$9</c15:sqref>
                        </c15:formulaRef>
                      </c:ext>
                    </c:extLst>
                    <c:numCache>
                      <c:formatCode>0%</c:formatCode>
                      <c:ptCount val="7"/>
                      <c:pt idx="0">
                        <c:v>0.29316797068581618</c:v>
                      </c:pt>
                      <c:pt idx="1">
                        <c:v>0.17492771541453617</c:v>
                      </c:pt>
                      <c:pt idx="2">
                        <c:v>0.20076109453071433</c:v>
                      </c:pt>
                      <c:pt idx="3">
                        <c:v>0.17221076350115042</c:v>
                      </c:pt>
                      <c:pt idx="4">
                        <c:v>9.1711514582728415E-2</c:v>
                      </c:pt>
                      <c:pt idx="5">
                        <c:v>4.3900355307913398E-2</c:v>
                      </c:pt>
                      <c:pt idx="6">
                        <c:v>2.3320585977141203E-2</c:v>
                      </c:pt>
                    </c:numCache>
                  </c:numRef>
                </c:val>
                <c:extLst>
                  <c:ext xmlns:c16="http://schemas.microsoft.com/office/drawing/2014/chart" uri="{C3380CC4-5D6E-409C-BE32-E72D297353CC}">
                    <c16:uniqueId val="{00000002-E045-4ABA-94C1-3BB66698374C}"/>
                  </c:ext>
                </c:extLst>
              </c15:ser>
            </c15:filteredBarSeries>
          </c:ext>
        </c:extLst>
      </c:barChart>
      <c:catAx>
        <c:axId val="1570230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30768927"/>
        <c:crosses val="autoZero"/>
        <c:auto val="1"/>
        <c:lblAlgn val="ctr"/>
        <c:lblOffset val="100"/>
        <c:noMultiLvlLbl val="0"/>
      </c:catAx>
      <c:valAx>
        <c:axId val="1430768927"/>
        <c:scaling>
          <c:orientation val="minMax"/>
        </c:scaling>
        <c:delete val="0"/>
        <c:axPos val="b"/>
        <c:majorGridlines>
          <c:spPr>
            <a:ln w="9525" cap="flat" cmpd="sng" algn="ctr">
              <a:solidFill>
                <a:schemeClr val="tx1">
                  <a:lumMod val="15000"/>
                  <a:lumOff val="85000"/>
                </a:schemeClr>
              </a:solidFill>
              <a:round/>
            </a:ln>
            <a:effectLst/>
          </c:spPr>
        </c:majorGridlines>
        <c:numFmt formatCode="&quot;$&quot;#,##0.00;\-&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0230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92F88DB-D6D2-4E14-A0CE-52645058A09D}" type="datetimeFigureOut">
              <a:rPr lang="en-US" smtClean="0"/>
              <a:t>3/12/2024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87D7833-456B-4BB0-909C-505E79636CF7}" type="slidenum">
              <a:rPr lang="en-US" smtClean="0"/>
              <a:t>‹#›</a:t>
            </a:fld>
            <a:endParaRPr lang="en-US" dirty="0"/>
          </a:p>
        </p:txBody>
      </p:sp>
    </p:spTree>
    <p:extLst>
      <p:ext uri="{BB962C8B-B14F-4D97-AF65-F5344CB8AC3E}">
        <p14:creationId xmlns:p14="http://schemas.microsoft.com/office/powerpoint/2010/main" val="429076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D7833-456B-4BB0-909C-505E79636CF7}" type="slidenum">
              <a:rPr lang="en-US" smtClean="0"/>
              <a:t>22</a:t>
            </a:fld>
            <a:endParaRPr lang="en-US" dirty="0"/>
          </a:p>
        </p:txBody>
      </p:sp>
    </p:spTree>
    <p:extLst>
      <p:ext uri="{BB962C8B-B14F-4D97-AF65-F5344CB8AC3E}">
        <p14:creationId xmlns:p14="http://schemas.microsoft.com/office/powerpoint/2010/main" val="341901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a312fc604f_0_28: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a312fc604f_0_28: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85" name="Google Shape;185;g2a312fc604f_0_28: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be34492f2f_1_0: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be34492f2f_1_0: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g2be34492f2f_1_0: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bc0486211a_0_37: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bc0486211a_0_37: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g2bc0486211a_0_37: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db344ef43_0_17: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bdb344ef43_0_17: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1" name="Google Shape;211;g2bdb344ef43_0_17: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bdb344ef43_0_26: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bdb344ef43_0_26: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g2bdb344ef43_0_26: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bdb344ef43_0_36: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bdb344ef43_0_36: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dirty="0"/>
          </a:p>
        </p:txBody>
      </p:sp>
      <p:sp>
        <p:nvSpPr>
          <p:cNvPr id="227" name="Google Shape;227;g2bdb344ef43_0_36: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db344ef43_0_45: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bdb344ef43_0_45: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g2bdb344ef43_0_45: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bdb344ef43_0_54: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bdb344ef43_0_54: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3" name="Google Shape;243;g2bdb344ef43_0_54: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bdb344ef43_0_127:notes"/>
          <p:cNvSpPr>
            <a:spLocks noGrp="1" noRot="1" noChangeAspect="1"/>
          </p:cNvSpPr>
          <p:nvPr>
            <p:ph type="sldImg" idx="2"/>
          </p:nvPr>
        </p:nvSpPr>
        <p:spPr>
          <a:xfrm>
            <a:off x="365125" y="185738"/>
            <a:ext cx="6127800" cy="344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bdb344ef43_0_127:notes"/>
          <p:cNvSpPr txBox="1">
            <a:spLocks noGrp="1"/>
          </p:cNvSpPr>
          <p:nvPr>
            <p:ph type="body" idx="1"/>
          </p:nvPr>
        </p:nvSpPr>
        <p:spPr>
          <a:xfrm>
            <a:off x="365263" y="3803373"/>
            <a:ext cx="6127500" cy="4532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sz="1000" b="0">
              <a:solidFill>
                <a:srgbClr val="222222"/>
              </a:solidFill>
            </a:endParaRPr>
          </a:p>
        </p:txBody>
      </p:sp>
      <p:sp>
        <p:nvSpPr>
          <p:cNvPr id="251" name="Google Shape;251;g2bdb344ef43_0_127:notes"/>
          <p:cNvSpPr txBox="1">
            <a:spLocks noGrp="1"/>
          </p:cNvSpPr>
          <p:nvPr>
            <p:ph type="sldNum" idx="12"/>
          </p:nvPr>
        </p:nvSpPr>
        <p:spPr>
          <a:xfrm>
            <a:off x="3520937" y="8499614"/>
            <a:ext cx="2971800" cy="4587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c1d47ccfd0_0_4: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c1d47ccfd0_0_4: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c1d47ccfd0_0_4: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365263" y="3803373"/>
            <a:ext cx="6127474" cy="45322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sz="1000" b="0" dirty="0">
              <a:solidFill>
                <a:srgbClr val="222222"/>
              </a:solidFill>
            </a:endParaRPr>
          </a:p>
        </p:txBody>
      </p:sp>
      <p:sp>
        <p:nvSpPr>
          <p:cNvPr id="117" name="Google Shape;117;p4:notes"/>
          <p:cNvSpPr txBox="1">
            <a:spLocks noGrp="1"/>
          </p:cNvSpPr>
          <p:nvPr>
            <p:ph type="sldNum" idx="12"/>
          </p:nvPr>
        </p:nvSpPr>
        <p:spPr>
          <a:xfrm>
            <a:off x="3520937" y="8499614"/>
            <a:ext cx="2971800" cy="458787"/>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9d8ca394f9_0_27: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9d8ca394f9_0_27: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dirty="0"/>
          </a:p>
        </p:txBody>
      </p:sp>
      <p:sp>
        <p:nvSpPr>
          <p:cNvPr id="266" name="Google Shape;266;g29d8ca394f9_0_27: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9ddbffcd7d_0_14: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9ddbffcd7d_0_14: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a:p>
          <a:p>
            <a:pPr marL="457200" lvl="0" indent="-317500" algn="l" rtl="0">
              <a:spcBef>
                <a:spcPts val="0"/>
              </a:spcBef>
              <a:spcAft>
                <a:spcPts val="0"/>
              </a:spcAft>
              <a:buSzPts val="1400"/>
              <a:buChar char="●"/>
            </a:pPr>
            <a:endParaRPr/>
          </a:p>
          <a:p>
            <a:pPr marL="457200" lvl="0" indent="0" algn="l" rtl="0">
              <a:spcBef>
                <a:spcPts val="0"/>
              </a:spcBef>
              <a:spcAft>
                <a:spcPts val="0"/>
              </a:spcAft>
              <a:buNone/>
            </a:pPr>
            <a:endParaRPr/>
          </a:p>
        </p:txBody>
      </p:sp>
      <p:sp>
        <p:nvSpPr>
          <p:cNvPr id="274" name="Google Shape;274;g29ddbffcd7d_0_14: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bbcc091b50_0_0: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bbcc091b50_0_0: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a:p>
        </p:txBody>
      </p:sp>
      <p:sp>
        <p:nvSpPr>
          <p:cNvPr id="282" name="Google Shape;282;g2bbcc091b50_0_0: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6a7e9aa557_0_25: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6a7e9aa557_0_25: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26a7e9aa557_0_25: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6a7e9aa557_0_37: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6a7e9aa557_0_37: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26a7e9aa557_0_37: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a312fc604f_0_100: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a312fc604f_0_100: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endParaRPr/>
          </a:p>
        </p:txBody>
      </p:sp>
      <p:sp>
        <p:nvSpPr>
          <p:cNvPr id="306" name="Google Shape;306;g2a312fc604f_0_100: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a312fc604f_0_137: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a312fc604f_0_137: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298450" algn="l" rtl="0">
              <a:spcBef>
                <a:spcPts val="0"/>
              </a:spcBef>
              <a:spcAft>
                <a:spcPts val="0"/>
              </a:spcAft>
              <a:buSzPts val="1100"/>
              <a:buFont typeface="Trebuchet MS"/>
              <a:buChar char="●"/>
            </a:pPr>
            <a:endParaRPr sz="1100"/>
          </a:p>
        </p:txBody>
      </p:sp>
      <p:sp>
        <p:nvSpPr>
          <p:cNvPr id="314" name="Google Shape;314;g2a312fc604f_0_137: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9ddbffcd7d_0_6: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9ddbffcd7d_0_6: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298450" algn="l" rtl="0">
              <a:spcBef>
                <a:spcPts val="0"/>
              </a:spcBef>
              <a:spcAft>
                <a:spcPts val="1000"/>
              </a:spcAft>
              <a:buClr>
                <a:schemeClr val="dk1"/>
              </a:buClr>
              <a:buSzPts val="1100"/>
              <a:buChar char="●"/>
            </a:pPr>
            <a:endParaRPr sz="1100"/>
          </a:p>
        </p:txBody>
      </p:sp>
      <p:sp>
        <p:nvSpPr>
          <p:cNvPr id="322" name="Google Shape;322;g29ddbffcd7d_0_6: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9ddbffcd7d_0_22: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9ddbffcd7d_0_22: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a:p>
        </p:txBody>
      </p:sp>
      <p:sp>
        <p:nvSpPr>
          <p:cNvPr id="330" name="Google Shape;330;g29ddbffcd7d_0_22: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bdb344ef43_0_88: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bdb344ef43_0_88: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a:p>
        </p:txBody>
      </p:sp>
      <p:sp>
        <p:nvSpPr>
          <p:cNvPr id="338" name="Google Shape;338;g2bdb344ef43_0_88: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c1d47ccfd0_0_20: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c1d47ccfd0_0_20: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2c1d47ccfd0_0_20: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bdb344ef43_0_99: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bdb344ef43_0_99: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dirty="0"/>
          </a:p>
        </p:txBody>
      </p:sp>
      <p:sp>
        <p:nvSpPr>
          <p:cNvPr id="346" name="Google Shape;346;g2bdb344ef43_0_99: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bdb344ef43_0_107: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bdb344ef43_0_107: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a:p>
        </p:txBody>
      </p:sp>
      <p:sp>
        <p:nvSpPr>
          <p:cNvPr id="354" name="Google Shape;354;g2bdb344ef43_0_107: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bdb344ef43_0_115: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bdb344ef43_0_115: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Char char="●"/>
            </a:pPr>
            <a:endParaRPr dirty="0"/>
          </a:p>
        </p:txBody>
      </p:sp>
      <p:sp>
        <p:nvSpPr>
          <p:cNvPr id="362" name="Google Shape;362;g2bdb344ef43_0_115: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a312fc604f_0_87: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a312fc604f_0_87: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2a312fc604f_0_87: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D7833-456B-4BB0-909C-505E79636CF7}" type="slidenum">
              <a:rPr lang="en-US" smtClean="0"/>
              <a:t>66</a:t>
            </a:fld>
            <a:endParaRPr lang="en-US"/>
          </a:p>
        </p:txBody>
      </p:sp>
    </p:spTree>
    <p:extLst>
      <p:ext uri="{BB962C8B-B14F-4D97-AF65-F5344CB8AC3E}">
        <p14:creationId xmlns:p14="http://schemas.microsoft.com/office/powerpoint/2010/main" val="3133987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 and rural indicator is based on member’s residence. In general, there was a significantly higher reimbursement rate for rural telehealth claims compared to urban telehealth claims. </a:t>
            </a:r>
          </a:p>
        </p:txBody>
      </p:sp>
      <p:sp>
        <p:nvSpPr>
          <p:cNvPr id="4" name="Slide Number Placeholder 3"/>
          <p:cNvSpPr>
            <a:spLocks noGrp="1"/>
          </p:cNvSpPr>
          <p:nvPr>
            <p:ph type="sldNum" sz="quarter" idx="5"/>
          </p:nvPr>
        </p:nvSpPr>
        <p:spPr/>
        <p:txBody>
          <a:bodyPr/>
          <a:lstStyle/>
          <a:p>
            <a:fld id="{587D7833-456B-4BB0-909C-505E79636CF7}" type="slidenum">
              <a:rPr lang="en-US" smtClean="0"/>
              <a:t>75</a:t>
            </a:fld>
            <a:endParaRPr lang="en-US"/>
          </a:p>
        </p:txBody>
      </p:sp>
    </p:spTree>
    <p:extLst>
      <p:ext uri="{BB962C8B-B14F-4D97-AF65-F5344CB8AC3E}">
        <p14:creationId xmlns:p14="http://schemas.microsoft.com/office/powerpoint/2010/main" val="425598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c1d47ccfd0_0_12:notes"/>
          <p:cNvSpPr>
            <a:spLocks noGrp="1" noRot="1" noChangeAspect="1"/>
          </p:cNvSpPr>
          <p:nvPr>
            <p:ph type="sldImg" idx="2"/>
          </p:nvPr>
        </p:nvSpPr>
        <p:spPr>
          <a:xfrm>
            <a:off x="365263" y="185599"/>
            <a:ext cx="6127500" cy="344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c1d47ccfd0_0_12: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2c1d47ccfd0_0_12: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9d8ca394f9_0_20: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9d8ca394f9_0_20: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g29d8ca394f9_0_20: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a312fc604f_0_47: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a312fc604f_0_47: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b="0" dirty="0"/>
          </a:p>
        </p:txBody>
      </p:sp>
      <p:sp>
        <p:nvSpPr>
          <p:cNvPr id="149" name="Google Shape;149;g2a312fc604f_0_47: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9ddbffcd7d_0_75: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9ddbffcd7d_0_75: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57" name="Google Shape;157;g29ddbffcd7d_0_75: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6a7e9aa557_0_8: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6a7e9aa557_0_8: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g26a7e9aa557_0_8: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db344ef43_0_64:notes"/>
          <p:cNvSpPr>
            <a:spLocks noGrp="1" noRot="1" noChangeAspect="1"/>
          </p:cNvSpPr>
          <p:nvPr>
            <p:ph type="sldImg" idx="2"/>
          </p:nvPr>
        </p:nvSpPr>
        <p:spPr>
          <a:xfrm>
            <a:off x="365125" y="185738"/>
            <a:ext cx="6127750" cy="3446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bdb344ef43_0_64:notes"/>
          <p:cNvSpPr txBox="1">
            <a:spLocks noGrp="1"/>
          </p:cNvSpPr>
          <p:nvPr>
            <p:ph type="body" idx="1"/>
          </p:nvPr>
        </p:nvSpPr>
        <p:spPr>
          <a:xfrm>
            <a:off x="365263" y="3803373"/>
            <a:ext cx="6127500" cy="45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g2bdb344ef43_0_64:notes"/>
          <p:cNvSpPr txBox="1">
            <a:spLocks noGrp="1"/>
          </p:cNvSpPr>
          <p:nvPr>
            <p:ph type="sldNum" idx="12"/>
          </p:nvPr>
        </p:nvSpPr>
        <p:spPr>
          <a:xfrm>
            <a:off x="3520937" y="8499614"/>
            <a:ext cx="2971800" cy="4587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tile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55A0018-F46D-8B25-74C9-322A0E35955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5794"/>
          <a:stretch/>
        </p:blipFill>
        <p:spPr>
          <a:xfrm>
            <a:off x="42101" y="3816450"/>
            <a:ext cx="12107799" cy="3041550"/>
          </a:xfrm>
          <a:prstGeom prst="rect">
            <a:avLst/>
          </a:prstGeom>
        </p:spPr>
      </p:pic>
      <p:sp>
        <p:nvSpPr>
          <p:cNvPr id="23" name="Slide Number Placeholder 22">
            <a:extLst>
              <a:ext uri="{FF2B5EF4-FFF2-40B4-BE49-F238E27FC236}">
                <a16:creationId xmlns:a16="http://schemas.microsoft.com/office/drawing/2014/main" id="{8211004A-AA26-BB19-FFEA-4D390335EB9E}"/>
              </a:ext>
            </a:extLst>
          </p:cNvPr>
          <p:cNvSpPr>
            <a:spLocks noGrp="1" noRot="1" noMove="1" noResize="1" noEditPoints="1" noAdjustHandles="1" noChangeArrowheads="1" noChangeShapeType="1"/>
          </p:cNvSpPr>
          <p:nvPr>
            <p:ph type="sldNum" sz="quarter" idx="11"/>
          </p:nvPr>
        </p:nvSpPr>
        <p:spPr>
          <a:xfrm>
            <a:off x="11291248" y="6515101"/>
            <a:ext cx="595952" cy="266699"/>
          </a:xfrm>
          <a:prstGeom prst="rect">
            <a:avLst/>
          </a:prstGeom>
        </p:spPr>
        <p:txBody>
          <a:bodyPr/>
          <a:lstStyle/>
          <a:p>
            <a:r>
              <a:rPr lang="en-US" dirty="0"/>
              <a:t>|  </a:t>
            </a:r>
            <a:fld id="{AE2D6040-EDA8-4365-84D2-EF9252F05AA7}" type="slidenum">
              <a:rPr lang="en-US" smtClean="0">
                <a:solidFill>
                  <a:schemeClr val="tx2"/>
                </a:solidFill>
              </a:rPr>
              <a:pPr/>
              <a:t>‹#›</a:t>
            </a:fld>
            <a:endParaRPr lang="en-US" dirty="0">
              <a:solidFill>
                <a:schemeClr val="tx2"/>
              </a:solidFill>
            </a:endParaRPr>
          </a:p>
        </p:txBody>
      </p:sp>
      <p:pic>
        <p:nvPicPr>
          <p:cNvPr id="10" name="Graphic 9">
            <a:extLst>
              <a:ext uri="{FF2B5EF4-FFF2-40B4-BE49-F238E27FC236}">
                <a16:creationId xmlns:a16="http://schemas.microsoft.com/office/drawing/2014/main" id="{0A660D22-8830-F5EF-EE07-766B31F32734}"/>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830485" y="708585"/>
            <a:ext cx="921525" cy="882724"/>
          </a:xfrm>
          <a:prstGeom prst="rect">
            <a:avLst/>
          </a:prstGeom>
        </p:spPr>
      </p:pic>
      <p:sp>
        <p:nvSpPr>
          <p:cNvPr id="16" name="Title 1">
            <a:extLst>
              <a:ext uri="{FF2B5EF4-FFF2-40B4-BE49-F238E27FC236}">
                <a16:creationId xmlns:a16="http://schemas.microsoft.com/office/drawing/2014/main" id="{F5F7AA65-5600-F9A8-4AF7-FA48B31FEE90}"/>
              </a:ext>
            </a:extLst>
          </p:cNvPr>
          <p:cNvSpPr>
            <a:spLocks noGrp="1"/>
          </p:cNvSpPr>
          <p:nvPr>
            <p:ph type="ctrTitle" hasCustomPrompt="1"/>
          </p:nvPr>
        </p:nvSpPr>
        <p:spPr>
          <a:xfrm>
            <a:off x="606341" y="381001"/>
            <a:ext cx="9596938" cy="1295400"/>
          </a:xfrm>
          <a:prstGeom prst="rect">
            <a:avLst/>
          </a:prstGeom>
        </p:spPr>
        <p:txBody>
          <a:bodyPr anchor="b"/>
          <a:lstStyle>
            <a:lvl1pPr algn="l">
              <a:defRPr sz="4800" b="0">
                <a:solidFill>
                  <a:schemeClr val="tx2"/>
                </a:solidFill>
                <a:latin typeface="+mn-lt"/>
              </a:defRPr>
            </a:lvl1pPr>
          </a:lstStyle>
          <a:p>
            <a:r>
              <a:rPr lang="en-US" dirty="0"/>
              <a:t>Presentation Title Here</a:t>
            </a:r>
          </a:p>
        </p:txBody>
      </p:sp>
      <p:sp>
        <p:nvSpPr>
          <p:cNvPr id="17" name="Subtitle 2">
            <a:extLst>
              <a:ext uri="{FF2B5EF4-FFF2-40B4-BE49-F238E27FC236}">
                <a16:creationId xmlns:a16="http://schemas.microsoft.com/office/drawing/2014/main" id="{C424E961-81EB-64FD-5B5B-C6A2CE5C2454}"/>
              </a:ext>
            </a:extLst>
          </p:cNvPr>
          <p:cNvSpPr>
            <a:spLocks noGrp="1"/>
          </p:cNvSpPr>
          <p:nvPr>
            <p:ph type="subTitle" idx="1" hasCustomPrompt="1"/>
          </p:nvPr>
        </p:nvSpPr>
        <p:spPr>
          <a:xfrm>
            <a:off x="606341" y="1775057"/>
            <a:ext cx="9596938" cy="520662"/>
          </a:xfrm>
          <a:prstGeom prst="rect">
            <a:avLst/>
          </a:prstGeom>
        </p:spPr>
        <p:txBody>
          <a:bodyPr anchor="t">
            <a:normAutofit/>
          </a:bodyPr>
          <a:lstStyle>
            <a:lvl1pPr marL="0" indent="0" algn="l">
              <a:buNone/>
              <a:defRPr sz="3200">
                <a:solidFill>
                  <a:schemeClr val="accent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here</a:t>
            </a:r>
          </a:p>
        </p:txBody>
      </p:sp>
      <p:sp>
        <p:nvSpPr>
          <p:cNvPr id="18" name="Text Placeholder 13">
            <a:extLst>
              <a:ext uri="{FF2B5EF4-FFF2-40B4-BE49-F238E27FC236}">
                <a16:creationId xmlns:a16="http://schemas.microsoft.com/office/drawing/2014/main" id="{1E5F2F46-1CFF-6036-7720-828915E76160}"/>
              </a:ext>
            </a:extLst>
          </p:cNvPr>
          <p:cNvSpPr>
            <a:spLocks noGrp="1"/>
          </p:cNvSpPr>
          <p:nvPr>
            <p:ph type="body" sz="quarter" idx="12" hasCustomPrompt="1"/>
          </p:nvPr>
        </p:nvSpPr>
        <p:spPr>
          <a:xfrm>
            <a:off x="605925" y="2412365"/>
            <a:ext cx="9596938" cy="375991"/>
          </a:xfrm>
        </p:spPr>
        <p:txBody>
          <a:bodyPr>
            <a:normAutofit/>
          </a:bodyPr>
          <a:lstStyle>
            <a:lvl1pPr marL="0" indent="0">
              <a:buNone/>
              <a:defRPr sz="2000">
                <a:solidFill>
                  <a:schemeClr val="accent6"/>
                </a:solidFill>
              </a:defRPr>
            </a:lvl1pPr>
          </a:lstStyle>
          <a:p>
            <a:pPr lvl="0"/>
            <a:r>
              <a:rPr lang="en-US" dirty="0"/>
              <a:t>Date or other information here</a:t>
            </a:r>
          </a:p>
        </p:txBody>
      </p:sp>
    </p:spTree>
    <p:extLst>
      <p:ext uri="{BB962C8B-B14F-4D97-AF65-F5344CB8AC3E}">
        <p14:creationId xmlns:p14="http://schemas.microsoft.com/office/powerpoint/2010/main" val="3913088684"/>
      </p:ext>
    </p:extLst>
  </p:cSld>
  <p:clrMapOvr>
    <a:masterClrMapping/>
  </p:clrMapOvr>
  <p:hf sldNum="0" hdr="0" ftr="0" dt="0"/>
  <p:extLst>
    <p:ext uri="{DCECCB84-F9BA-43D5-87BE-67443E8EF086}">
      <p15:sldGuideLst xmlns:p15="http://schemas.microsoft.com/office/powerpoint/2012/main">
        <p15:guide id="2" pos="3840" userDrawn="1">
          <p15:clr>
            <a:srgbClr val="FBAE40"/>
          </p15:clr>
        </p15:guide>
        <p15:guide id="3"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1040524" y="1505698"/>
            <a:ext cx="10110952" cy="99021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5"/>
          <p:cNvSpPr txBox="1">
            <a:spLocks noGrp="1"/>
          </p:cNvSpPr>
          <p:nvPr>
            <p:ph type="subTitle" idx="1"/>
          </p:nvPr>
        </p:nvSpPr>
        <p:spPr>
          <a:xfrm>
            <a:off x="1524000" y="2593827"/>
            <a:ext cx="9144000" cy="73873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4950"/>
              <a:buFont typeface="Arial"/>
              <a:buNone/>
              <a:defRPr sz="4950" b="1" i="0" u="none" strike="noStrike" cap="none">
                <a:solidFill>
                  <a:schemeClr val="lt1"/>
                </a:solidFill>
                <a:latin typeface="Trebuchet MS"/>
                <a:ea typeface="Trebuchet MS"/>
                <a:cs typeface="Trebuchet MS"/>
                <a:sym typeface="Trebuchet MS"/>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69" name="Google Shape;69;p15"/>
          <p:cNvSpPr txBox="1">
            <a:spLocks noGrp="1"/>
          </p:cNvSpPr>
          <p:nvPr>
            <p:ph type="dt" idx="10"/>
          </p:nvPr>
        </p:nvSpPr>
        <p:spPr>
          <a:xfrm>
            <a:off x="4724400" y="4917556"/>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15"/>
          <p:cNvSpPr txBox="1">
            <a:spLocks noGrp="1"/>
          </p:cNvSpPr>
          <p:nvPr>
            <p:ph type="body" idx="2"/>
          </p:nvPr>
        </p:nvSpPr>
        <p:spPr>
          <a:xfrm>
            <a:off x="1913861" y="3680568"/>
            <a:ext cx="8364279" cy="914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300"/>
              <a:buFont typeface="Arial"/>
              <a:buNone/>
              <a:defRPr sz="3300" b="0" i="0" u="none" strike="noStrike" cap="none">
                <a:solidFill>
                  <a:schemeClr val="lt1"/>
                </a:solidFill>
                <a:latin typeface="Trebuchet MS"/>
                <a:ea typeface="Trebuchet MS"/>
                <a:cs typeface="Trebuchet MS"/>
                <a:sym typeface="Trebuchet MS"/>
              </a:defRPr>
            </a:lvl1pPr>
            <a:lvl2pPr marL="914400" marR="0" lvl="1" indent="-228600"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2pPr>
            <a:lvl3pPr marL="1371600" marR="0" lvl="2" indent="-228600"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3pPr>
            <a:lvl4pPr marL="1828800" marR="0" lvl="3" indent="-228600"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L="2286000" marR="0" lvl="4" indent="-228600"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901256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estions Slide 1">
  <p:cSld name="Questions Slide 1">
    <p:spTree>
      <p:nvGrpSpPr>
        <p:cNvPr id="1" name="Shape 72"/>
        <p:cNvGrpSpPr/>
        <p:nvPr/>
      </p:nvGrpSpPr>
      <p:grpSpPr>
        <a:xfrm>
          <a:off x="0" y="0"/>
          <a:ext cx="0" cy="0"/>
          <a:chOff x="0" y="0"/>
          <a:chExt cx="0" cy="0"/>
        </a:xfrm>
      </p:grpSpPr>
      <p:pic>
        <p:nvPicPr>
          <p:cNvPr id="73" name="Google Shape;73;p16"/>
          <p:cNvPicPr preferRelativeResize="0"/>
          <p:nvPr/>
        </p:nvPicPr>
        <p:blipFill rotWithShape="1">
          <a:blip r:embed="rId2">
            <a:alphaModFix/>
          </a:blip>
          <a:srcRect/>
          <a:stretch/>
        </p:blipFill>
        <p:spPr>
          <a:xfrm>
            <a:off x="308600" y="410308"/>
            <a:ext cx="5962347" cy="5848294"/>
          </a:xfrm>
          <a:prstGeom prst="rect">
            <a:avLst/>
          </a:prstGeom>
          <a:noFill/>
          <a:ln>
            <a:noFill/>
          </a:ln>
        </p:spPr>
      </p:pic>
      <p:sp>
        <p:nvSpPr>
          <p:cNvPr id="74" name="Google Shape;74;p16"/>
          <p:cNvSpPr txBox="1">
            <a:spLocks noGrp="1"/>
          </p:cNvSpPr>
          <p:nvPr>
            <p:ph type="title"/>
          </p:nvPr>
        </p:nvSpPr>
        <p:spPr>
          <a:xfrm>
            <a:off x="6122788" y="2625328"/>
            <a:ext cx="5381431" cy="2313816"/>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8086"/>
              <a:buFont typeface="Trebuchet MS"/>
              <a:buNone/>
              <a:defRPr sz="808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6"/>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8448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act Info Slide">
  <p:cSld name="Contact Info Slide">
    <p:spTree>
      <p:nvGrpSpPr>
        <p:cNvPr id="1" name="Shape 76"/>
        <p:cNvGrpSpPr/>
        <p:nvPr/>
      </p:nvGrpSpPr>
      <p:grpSpPr>
        <a:xfrm>
          <a:off x="0" y="0"/>
          <a:ext cx="0" cy="0"/>
          <a:chOff x="0" y="0"/>
          <a:chExt cx="0" cy="0"/>
        </a:xfrm>
      </p:grpSpPr>
      <p:sp>
        <p:nvSpPr>
          <p:cNvPr id="77" name="Google Shape;77;p17"/>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17"/>
          <p:cNvSpPr txBox="1">
            <a:spLocks noGrp="1"/>
          </p:cNvSpPr>
          <p:nvPr>
            <p:ph type="title"/>
          </p:nvPr>
        </p:nvSpPr>
        <p:spPr>
          <a:xfrm>
            <a:off x="838200" y="437985"/>
            <a:ext cx="10515600" cy="95989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7"/>
          <p:cNvSpPr txBox="1">
            <a:spLocks noGrp="1"/>
          </p:cNvSpPr>
          <p:nvPr>
            <p:ph type="body" idx="1"/>
          </p:nvPr>
        </p:nvSpPr>
        <p:spPr>
          <a:xfrm>
            <a:off x="2220148" y="2162013"/>
            <a:ext cx="7751703" cy="38200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5015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595312" y="2188551"/>
            <a:ext cx="11001375" cy="1626319"/>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6750"/>
              <a:buFont typeface="Trebuchet MS"/>
              <a:buNone/>
              <a:defRPr sz="6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13473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type="secHead">
  <p:cSld name="Tex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838200" y="437985"/>
            <a:ext cx="10515600" cy="95989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9"/>
          <p:cNvSpPr txBox="1">
            <a:spLocks noGrp="1"/>
          </p:cNvSpPr>
          <p:nvPr>
            <p:ph type="body" idx="1"/>
          </p:nvPr>
        </p:nvSpPr>
        <p:spPr>
          <a:xfrm>
            <a:off x="838200" y="1852302"/>
            <a:ext cx="10515600" cy="420559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lt1"/>
              </a:buClr>
              <a:buSzPts val="3600"/>
              <a:buFont typeface="Arial"/>
              <a:buChar char="•"/>
              <a:defRPr sz="3600" b="0" i="0" u="none" strike="noStrike" cap="none">
                <a:solidFill>
                  <a:schemeClr val="lt1"/>
                </a:solidFill>
                <a:latin typeface="Trebuchet MS"/>
                <a:ea typeface="Trebuchet MS"/>
                <a:cs typeface="Trebuchet MS"/>
                <a:sym typeface="Trebuchet MS"/>
              </a:defRPr>
            </a:lvl1pPr>
            <a:lvl2pPr marL="914400" marR="0" lvl="1" indent="-375285" algn="l" rtl="0">
              <a:lnSpc>
                <a:spcPct val="90000"/>
              </a:lnSpc>
              <a:spcBef>
                <a:spcPts val="500"/>
              </a:spcBef>
              <a:spcAft>
                <a:spcPts val="0"/>
              </a:spcAft>
              <a:buClr>
                <a:schemeClr val="lt1"/>
              </a:buClr>
              <a:buSzPts val="2310"/>
              <a:buFont typeface="Noto Sans Symbols"/>
              <a:buChar char="⮚"/>
              <a:defRPr sz="3300" b="0" i="0" u="none" strike="noStrike" cap="none">
                <a:solidFill>
                  <a:schemeClr val="lt1"/>
                </a:solidFill>
                <a:latin typeface="Trebuchet MS"/>
                <a:ea typeface="Trebuchet MS"/>
                <a:cs typeface="Trebuchet MS"/>
                <a:sym typeface="Trebuchet MS"/>
              </a:defRPr>
            </a:lvl2pPr>
            <a:lvl3pPr marL="1371600" marR="0" lvl="2" indent="-400050" algn="l" rtl="0">
              <a:lnSpc>
                <a:spcPct val="90000"/>
              </a:lnSpc>
              <a:spcBef>
                <a:spcPts val="500"/>
              </a:spcBef>
              <a:spcAft>
                <a:spcPts val="0"/>
              </a:spcAft>
              <a:buClr>
                <a:schemeClr val="lt1"/>
              </a:buClr>
              <a:buSzPts val="2700"/>
              <a:buFont typeface="Noto Sans Symbols"/>
              <a:buChar char="▪"/>
              <a:defRPr sz="2700" b="0" i="0" u="none" strike="noStrike" cap="none">
                <a:solidFill>
                  <a:schemeClr val="lt1"/>
                </a:solidFill>
                <a:latin typeface="Trebuchet MS"/>
                <a:ea typeface="Trebuchet MS"/>
                <a:cs typeface="Trebuchet MS"/>
                <a:sym typeface="Trebuchet MS"/>
              </a:defRPr>
            </a:lvl3pPr>
            <a:lvl4pPr marL="1828800" marR="0" lvl="3"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86" name="Google Shape;86;p19"/>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343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ission Text">
  <p:cSld name="Mission Text">
    <p:spTree>
      <p:nvGrpSpPr>
        <p:cNvPr id="1" name="Shape 87"/>
        <p:cNvGrpSpPr/>
        <p:nvPr/>
      </p:nvGrpSpPr>
      <p:grpSpPr>
        <a:xfrm>
          <a:off x="0" y="0"/>
          <a:ext cx="0" cy="0"/>
          <a:chOff x="0" y="0"/>
          <a:chExt cx="0" cy="0"/>
        </a:xfrm>
      </p:grpSpPr>
      <p:sp>
        <p:nvSpPr>
          <p:cNvPr id="88" name="Google Shape;88;p20"/>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20"/>
          <p:cNvSpPr/>
          <p:nvPr/>
        </p:nvSpPr>
        <p:spPr>
          <a:xfrm>
            <a:off x="838199" y="1873473"/>
            <a:ext cx="10433703"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600"/>
              <a:buFont typeface="Trebuchet MS"/>
              <a:buNone/>
            </a:pPr>
            <a:r>
              <a:rPr lang="en-US" sz="3600">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a:p>
        </p:txBody>
      </p:sp>
      <p:sp>
        <p:nvSpPr>
          <p:cNvPr id="90" name="Google Shape;90;p20"/>
          <p:cNvSpPr/>
          <p:nvPr/>
        </p:nvSpPr>
        <p:spPr>
          <a:xfrm>
            <a:off x="838199" y="417889"/>
            <a:ext cx="1043370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a:solidFill>
                  <a:srgbClr val="FFFFFF"/>
                </a:solidFill>
                <a:latin typeface="Trebuchet MS"/>
                <a:ea typeface="Trebuchet MS"/>
                <a:cs typeface="Trebuchet MS"/>
                <a:sym typeface="Trebuchet MS"/>
              </a:rPr>
              <a:t>Our Mission</a:t>
            </a: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99218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ission Photo">
  <p:cSld name="Mission Photo">
    <p:spTree>
      <p:nvGrpSpPr>
        <p:cNvPr id="1" name="Shape 91"/>
        <p:cNvGrpSpPr/>
        <p:nvPr/>
      </p:nvGrpSpPr>
      <p:grpSpPr>
        <a:xfrm>
          <a:off x="0" y="0"/>
          <a:ext cx="0" cy="0"/>
          <a:chOff x="0" y="0"/>
          <a:chExt cx="0" cy="0"/>
        </a:xfrm>
      </p:grpSpPr>
      <p:sp>
        <p:nvSpPr>
          <p:cNvPr id="92" name="Google Shape;92;p21"/>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1"/>
          <p:cNvSpPr txBox="1"/>
          <p:nvPr/>
        </p:nvSpPr>
        <p:spPr>
          <a:xfrm>
            <a:off x="13628419" y="8737353"/>
            <a:ext cx="2172022" cy="39409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1" b="1">
                <a:solidFill>
                  <a:srgbClr val="000000"/>
                </a:solidFill>
                <a:latin typeface="Trebuchet MS"/>
                <a:ea typeface="Trebuchet MS"/>
                <a:cs typeface="Trebuchet MS"/>
                <a:sym typeface="Trebuchet MS"/>
              </a:rPr>
              <a:t>‹#›</a:t>
            </a:fld>
            <a:endParaRPr sz="1801" b="1">
              <a:solidFill>
                <a:srgbClr val="000000"/>
              </a:solidFill>
              <a:latin typeface="Trebuchet MS"/>
              <a:ea typeface="Trebuchet MS"/>
              <a:cs typeface="Trebuchet MS"/>
              <a:sym typeface="Trebuchet MS"/>
            </a:endParaRPr>
          </a:p>
        </p:txBody>
      </p:sp>
      <p:pic>
        <p:nvPicPr>
          <p:cNvPr id="94" name="Google Shape;94;p21"/>
          <p:cNvPicPr preferRelativeResize="0"/>
          <p:nvPr/>
        </p:nvPicPr>
        <p:blipFill rotWithShape="1">
          <a:blip r:embed="rId2">
            <a:alphaModFix/>
          </a:blip>
          <a:srcRect l="1682" t="12786" b="4825"/>
          <a:stretch/>
        </p:blipFill>
        <p:spPr>
          <a:xfrm>
            <a:off x="0" y="-1"/>
            <a:ext cx="12192000" cy="6260123"/>
          </a:xfrm>
          <a:prstGeom prst="rect">
            <a:avLst/>
          </a:prstGeom>
          <a:noFill/>
          <a:ln>
            <a:noFill/>
          </a:ln>
        </p:spPr>
      </p:pic>
      <p:sp>
        <p:nvSpPr>
          <p:cNvPr id="95" name="Google Shape;95;p21"/>
          <p:cNvSpPr/>
          <p:nvPr/>
        </p:nvSpPr>
        <p:spPr>
          <a:xfrm>
            <a:off x="0" y="3445746"/>
            <a:ext cx="12216412" cy="2558649"/>
          </a:xfrm>
          <a:prstGeom prst="rect">
            <a:avLst/>
          </a:prstGeom>
          <a:solidFill>
            <a:srgbClr val="001970">
              <a:alpha val="80000"/>
            </a:srgbClr>
          </a:solidFill>
          <a:ln>
            <a:noFill/>
          </a:ln>
        </p:spPr>
        <p:txBody>
          <a:bodyPr spcFirstLastPara="1" wrap="square" lIns="130025" tIns="65000" rIns="130025" bIns="182875" anchor="ctr" anchorCtr="0">
            <a:noAutofit/>
          </a:bodyPr>
          <a:lstStyle/>
          <a:p>
            <a:pPr marL="161925" marR="0" lvl="0" indent="0" algn="l" rtl="0">
              <a:lnSpc>
                <a:spcPct val="100000"/>
              </a:lnSpc>
              <a:spcBef>
                <a:spcPts val="0"/>
              </a:spcBef>
              <a:spcAft>
                <a:spcPts val="0"/>
              </a:spcAft>
              <a:buClr>
                <a:srgbClr val="FFFFFF"/>
              </a:buClr>
              <a:buSzPts val="5400"/>
              <a:buFont typeface="Trebuchet MS"/>
              <a:buNone/>
            </a:pPr>
            <a:r>
              <a:rPr lang="en-US" sz="5400" b="1" i="0" u="none" strike="noStrike" cap="none">
                <a:solidFill>
                  <a:srgbClr val="FFFFFF"/>
                </a:solidFill>
                <a:latin typeface="Trebuchet MS"/>
                <a:ea typeface="Trebuchet MS"/>
                <a:cs typeface="Trebuchet MS"/>
                <a:sym typeface="Trebuchet MS"/>
              </a:rPr>
              <a:t>Our Mission: </a:t>
            </a:r>
            <a:endParaRPr sz="5400" b="0" i="0" u="none" strike="noStrike" cap="none">
              <a:solidFill>
                <a:srgbClr val="5C6670"/>
              </a:solidFill>
              <a:latin typeface="Trebuchet MS"/>
              <a:ea typeface="Trebuchet MS"/>
              <a:cs typeface="Trebuchet MS"/>
              <a:sym typeface="Trebuchet MS"/>
            </a:endParaRPr>
          </a:p>
          <a:p>
            <a:pPr marL="161925" marR="0" lvl="0" indent="0" algn="l" rtl="0">
              <a:lnSpc>
                <a:spcPct val="100000"/>
              </a:lnSpc>
              <a:spcBef>
                <a:spcPts val="0"/>
              </a:spcBef>
              <a:spcAft>
                <a:spcPts val="0"/>
              </a:spcAft>
              <a:buClr>
                <a:srgbClr val="FFFFFF"/>
              </a:buClr>
              <a:buSzPts val="3200"/>
              <a:buFont typeface="Trebuchet MS"/>
              <a:buNone/>
            </a:pPr>
            <a:r>
              <a:rPr lang="en-US" sz="3200" b="0" i="0" u="none" strike="noStrike" cap="non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sz="3200" b="0" i="0" u="none" strike="noStrike" cap="none">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2390997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What We Do">
  <p:cSld name="What We Do">
    <p:spTree>
      <p:nvGrpSpPr>
        <p:cNvPr id="1" name="Shape 96"/>
        <p:cNvGrpSpPr/>
        <p:nvPr/>
      </p:nvGrpSpPr>
      <p:grpSpPr>
        <a:xfrm>
          <a:off x="0" y="0"/>
          <a:ext cx="0" cy="0"/>
          <a:chOff x="0" y="0"/>
          <a:chExt cx="0" cy="0"/>
        </a:xfrm>
      </p:grpSpPr>
      <p:sp>
        <p:nvSpPr>
          <p:cNvPr id="97" name="Google Shape;97;p22"/>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22"/>
          <p:cNvSpPr/>
          <p:nvPr/>
        </p:nvSpPr>
        <p:spPr>
          <a:xfrm>
            <a:off x="838199" y="1873473"/>
            <a:ext cx="10433703" cy="2862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Trebuchet MS"/>
              <a:buNone/>
            </a:pPr>
            <a:r>
              <a:rPr lang="en-US" sz="3600">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lang="en-US" sz="3600" i="1">
                <a:solidFill>
                  <a:schemeClr val="lt1"/>
                </a:solidFill>
                <a:latin typeface="Trebuchet MS"/>
                <a:ea typeface="Trebuchet MS"/>
                <a:cs typeface="Trebuchet MS"/>
                <a:sym typeface="Trebuchet MS"/>
              </a:rPr>
              <a:t>Plus </a:t>
            </a:r>
            <a:r>
              <a:rPr lang="en-US" sz="3600">
                <a:solidFill>
                  <a:schemeClr val="lt1"/>
                </a:solidFill>
                <a:latin typeface="Trebuchet MS"/>
                <a:ea typeface="Trebuchet MS"/>
                <a:cs typeface="Trebuchet MS"/>
                <a:sym typeface="Trebuchet MS"/>
              </a:rPr>
              <a:t>(CHP+) and other health care programs for Coloradans who qualify. </a:t>
            </a:r>
            <a:endParaRPr sz="3600" b="1">
              <a:solidFill>
                <a:schemeClr val="lt1"/>
              </a:solidFill>
              <a:latin typeface="Trebuchet MS"/>
              <a:ea typeface="Trebuchet MS"/>
              <a:cs typeface="Trebuchet MS"/>
              <a:sym typeface="Trebuchet MS"/>
            </a:endParaRPr>
          </a:p>
        </p:txBody>
      </p:sp>
      <p:sp>
        <p:nvSpPr>
          <p:cNvPr id="99" name="Google Shape;99;p22"/>
          <p:cNvSpPr/>
          <p:nvPr/>
        </p:nvSpPr>
        <p:spPr>
          <a:xfrm>
            <a:off x="838199" y="382212"/>
            <a:ext cx="1043370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a:solidFill>
                  <a:schemeClr val="lt1"/>
                </a:solidFill>
                <a:latin typeface="Trebuchet MS"/>
                <a:ea typeface="Trebuchet MS"/>
                <a:cs typeface="Trebuchet MS"/>
                <a:sym typeface="Trebuchet MS"/>
              </a:rPr>
              <a:t>What We Do</a:t>
            </a: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4927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807546" y="1806137"/>
            <a:ext cx="4803226" cy="297081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7200"/>
              <a:buFont typeface="Trebuchet MS"/>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3"/>
          <p:cNvSpPr txBox="1">
            <a:spLocks noGrp="1"/>
          </p:cNvSpPr>
          <p:nvPr>
            <p:ph type="body" idx="1"/>
          </p:nvPr>
        </p:nvSpPr>
        <p:spPr>
          <a:xfrm>
            <a:off x="6476562" y="1806136"/>
            <a:ext cx="4855778" cy="2970816"/>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lt1"/>
              </a:buClr>
              <a:buSzPts val="3600"/>
              <a:buFont typeface="Arial"/>
              <a:buChar char="•"/>
              <a:defRPr sz="3600" b="0" i="0" u="none" strike="noStrike" cap="none">
                <a:solidFill>
                  <a:schemeClr val="lt1"/>
                </a:solidFill>
                <a:latin typeface="Trebuchet MS"/>
                <a:ea typeface="Trebuchet MS"/>
                <a:cs typeface="Trebuchet MS"/>
                <a:sym typeface="Trebuchet MS"/>
              </a:defRPr>
            </a:lvl1pPr>
            <a:lvl2pPr marL="914400" marR="0" lvl="1" indent="-370840" algn="l" rtl="0">
              <a:lnSpc>
                <a:spcPct val="90000"/>
              </a:lnSpc>
              <a:spcBef>
                <a:spcPts val="500"/>
              </a:spcBef>
              <a:spcAft>
                <a:spcPts val="0"/>
              </a:spcAft>
              <a:buClr>
                <a:schemeClr val="lt1"/>
              </a:buClr>
              <a:buSzPts val="2240"/>
              <a:buFont typeface="Noto Sans Symbols"/>
              <a:buChar char="⮚"/>
              <a:defRPr sz="3200" b="0" i="0" u="none" strike="noStrike" cap="none">
                <a:solidFill>
                  <a:schemeClr val="lt1"/>
                </a:solidFill>
                <a:latin typeface="Trebuchet MS"/>
                <a:ea typeface="Trebuchet MS"/>
                <a:cs typeface="Trebuchet MS"/>
                <a:sym typeface="Trebuchet MS"/>
              </a:defRPr>
            </a:lvl2pPr>
            <a:lvl3pPr marL="1371600" marR="0" lvl="2" indent="-406400" algn="l" rtl="0">
              <a:lnSpc>
                <a:spcPct val="90000"/>
              </a:lnSpc>
              <a:spcBef>
                <a:spcPts val="500"/>
              </a:spcBef>
              <a:spcAft>
                <a:spcPts val="0"/>
              </a:spcAft>
              <a:buClr>
                <a:schemeClr val="lt1"/>
              </a:buClr>
              <a:buSzPts val="2800"/>
              <a:buFont typeface="Noto Sans Symbols"/>
              <a:buChar char="▪"/>
              <a:defRPr sz="2800" b="0" i="0" u="none" strike="noStrike" cap="none">
                <a:solidFill>
                  <a:schemeClr val="lt1"/>
                </a:solidFill>
                <a:latin typeface="Trebuchet MS"/>
                <a:ea typeface="Trebuchet MS"/>
                <a:cs typeface="Trebuchet MS"/>
                <a:sym typeface="Trebuchet MS"/>
              </a:defRPr>
            </a:lvl3pPr>
            <a:lvl4pPr marL="1828800" marR="0" lvl="3"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03" name="Google Shape;103;p23"/>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4" name="Google Shape;104;p23"/>
          <p:cNvCxnSpPr/>
          <p:nvPr/>
        </p:nvCxnSpPr>
        <p:spPr>
          <a:xfrm>
            <a:off x="6096000" y="1327150"/>
            <a:ext cx="0" cy="4203700"/>
          </a:xfrm>
          <a:prstGeom prst="straightConnector1">
            <a:avLst/>
          </a:prstGeom>
          <a:noFill/>
          <a:ln w="3810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36339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183931" y="2168288"/>
            <a:ext cx="11824138"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4"/>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732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Background Graphic Upper Righ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BFC22B-FB88-2647-FA3F-EBE3096B5CE5}"/>
              </a:ext>
            </a:extLst>
          </p:cNvPr>
          <p:cNvSpPr>
            <a:spLocks noGrp="1" noRot="1" noMove="1" noResize="1" noEditPoints="1" noAdjustHandles="1" noChangeArrowheads="1" noChangeShapeType="1"/>
          </p:cNvSpPr>
          <p:nvPr>
            <p:ph type="sldNum" sz="quarter" idx="11"/>
          </p:nvPr>
        </p:nvSpPr>
        <p:spPr/>
        <p:txBody>
          <a:bodyPr/>
          <a:lstStyle/>
          <a:p>
            <a:fld id="{9ACBF9FD-0A59-4681-978E-0C5C6EBEA146}" type="slidenum">
              <a:rPr lang="en-US" smtClean="0"/>
              <a:pPr/>
              <a:t>‹#›</a:t>
            </a:fld>
            <a:endParaRPr lang="en-US" dirty="0"/>
          </a:p>
        </p:txBody>
      </p:sp>
      <p:pic>
        <p:nvPicPr>
          <p:cNvPr id="10" name="Graphic 9">
            <a:extLst>
              <a:ext uri="{FF2B5EF4-FFF2-40B4-BE49-F238E27FC236}">
                <a16:creationId xmlns:a16="http://schemas.microsoft.com/office/drawing/2014/main" id="{E0A92A94-E460-6779-865A-772E2647B62A}"/>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1984" r="16970"/>
          <a:stretch/>
        </p:blipFill>
        <p:spPr>
          <a:xfrm>
            <a:off x="8700031" y="0"/>
            <a:ext cx="3491969" cy="2451184"/>
          </a:xfrm>
          <a:prstGeom prst="rect">
            <a:avLst/>
          </a:prstGeom>
        </p:spPr>
      </p:pic>
      <p:cxnSp>
        <p:nvCxnSpPr>
          <p:cNvPr id="16" name="Straight Connector 15">
            <a:extLst>
              <a:ext uri="{FF2B5EF4-FFF2-40B4-BE49-F238E27FC236}">
                <a16:creationId xmlns:a16="http://schemas.microsoft.com/office/drawing/2014/main" id="{CB123CA2-0254-9EFB-9A5B-6B633AF0035C}"/>
              </a:ext>
            </a:extLst>
          </p:cNvPr>
          <p:cNvCxnSpPr>
            <a:cxnSpLocks noGrp="1" noRot="1" noMove="1" noResize="1" noEditPoints="1" noAdjustHandles="1" noChangeArrowheads="1" noChangeShapeType="1"/>
          </p:cNvCxnSpPr>
          <p:nvPr userDrawn="1"/>
        </p:nvCxnSpPr>
        <p:spPr>
          <a:xfrm>
            <a:off x="11477702" y="6500812"/>
            <a:ext cx="0" cy="1968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2">
            <a:extLst>
              <a:ext uri="{FF2B5EF4-FFF2-40B4-BE49-F238E27FC236}">
                <a16:creationId xmlns:a16="http://schemas.microsoft.com/office/drawing/2014/main" id="{32078276-3D54-5F2F-BFB9-DA7D867B4977}"/>
              </a:ext>
            </a:extLst>
          </p:cNvPr>
          <p:cNvSpPr>
            <a:spLocks noGrp="1"/>
          </p:cNvSpPr>
          <p:nvPr>
            <p:ph type="title" hasCustomPrompt="1"/>
          </p:nvPr>
        </p:nvSpPr>
        <p:spPr>
          <a:xfrm>
            <a:off x="616120" y="682625"/>
            <a:ext cx="8019337" cy="666750"/>
          </a:xfrm>
          <a:prstGeom prst="rect">
            <a:avLst/>
          </a:prstGeom>
        </p:spPr>
        <p:txBody>
          <a:bodyPr/>
          <a:lstStyle>
            <a:lvl1pPr>
              <a:defRPr>
                <a:solidFill>
                  <a:schemeClr val="accent2"/>
                </a:solidFill>
              </a:defRPr>
            </a:lvl1pPr>
          </a:lstStyle>
          <a:p>
            <a:r>
              <a:rPr lang="en-US" dirty="0"/>
              <a:t>Slide Title Here</a:t>
            </a:r>
          </a:p>
        </p:txBody>
      </p:sp>
      <p:sp>
        <p:nvSpPr>
          <p:cNvPr id="3" name="Content Placeholder 2">
            <a:extLst>
              <a:ext uri="{FF2B5EF4-FFF2-40B4-BE49-F238E27FC236}">
                <a16:creationId xmlns:a16="http://schemas.microsoft.com/office/drawing/2014/main" id="{2C7291EA-C14D-B93B-8E35-FED8F9F29033}"/>
              </a:ext>
            </a:extLst>
          </p:cNvPr>
          <p:cNvSpPr>
            <a:spLocks noGrp="1"/>
          </p:cNvSpPr>
          <p:nvPr>
            <p:ph idx="1"/>
          </p:nvPr>
        </p:nvSpPr>
        <p:spPr>
          <a:xfrm>
            <a:off x="616121" y="1578451"/>
            <a:ext cx="8811490" cy="452501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9708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25"/>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7453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hat Slide">
  <p:cSld name="Chat Slide">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6122788" y="2253854"/>
            <a:ext cx="5759473" cy="23502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8086"/>
              <a:buFont typeface="Trebuchet MS"/>
              <a:buNone/>
              <a:defRPr sz="808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6"/>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3" name="Google Shape;113;p26" descr="Chat"/>
          <p:cNvPicPr preferRelativeResize="0"/>
          <p:nvPr/>
        </p:nvPicPr>
        <p:blipFill rotWithShape="1">
          <a:blip r:embed="rId2">
            <a:alphaModFix/>
          </a:blip>
          <a:srcRect/>
          <a:stretch/>
        </p:blipFill>
        <p:spPr>
          <a:xfrm>
            <a:off x="-226026" y="107156"/>
            <a:ext cx="6589909" cy="6590110"/>
          </a:xfrm>
          <a:prstGeom prst="rect">
            <a:avLst/>
          </a:prstGeom>
          <a:noFill/>
          <a:ln>
            <a:noFill/>
          </a:ln>
        </p:spPr>
      </p:pic>
    </p:spTree>
    <p:extLst>
      <p:ext uri="{BB962C8B-B14F-4D97-AF65-F5344CB8AC3E}">
        <p14:creationId xmlns:p14="http://schemas.microsoft.com/office/powerpoint/2010/main" val="2293351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2"/>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59682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type="secHead">
  <p:cSld name="Tex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38200" y="437985"/>
            <a:ext cx="10515600" cy="95989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838200" y="1852302"/>
            <a:ext cx="10515600" cy="420559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Trebuchet MS"/>
                <a:ea typeface="Trebuchet MS"/>
                <a:cs typeface="Trebuchet MS"/>
                <a:sym typeface="Trebuchet MS"/>
              </a:defRPr>
            </a:lvl1pPr>
            <a:lvl2pPr marL="914400" marR="0" lvl="1" indent="-375285" algn="l" rtl="0">
              <a:lnSpc>
                <a:spcPct val="90000"/>
              </a:lnSpc>
              <a:spcBef>
                <a:spcPts val="500"/>
              </a:spcBef>
              <a:spcAft>
                <a:spcPts val="0"/>
              </a:spcAft>
              <a:buClr>
                <a:schemeClr val="dk1"/>
              </a:buClr>
              <a:buSzPts val="2310"/>
              <a:buFont typeface="Noto Sans Symbols"/>
              <a:buChar char="⮚"/>
              <a:defRPr sz="3300" b="0" i="0" u="none" strike="noStrike" cap="none">
                <a:solidFill>
                  <a:schemeClr val="dk1"/>
                </a:solidFill>
                <a:latin typeface="Trebuchet MS"/>
                <a:ea typeface="Trebuchet MS"/>
                <a:cs typeface="Trebuchet MS"/>
                <a:sym typeface="Trebuchet MS"/>
              </a:defRPr>
            </a:lvl2pPr>
            <a:lvl3pPr marL="1371600" marR="0" lvl="2" indent="-400050" algn="l" rtl="0">
              <a:lnSpc>
                <a:spcPct val="90000"/>
              </a:lnSpc>
              <a:spcBef>
                <a:spcPts val="500"/>
              </a:spcBef>
              <a:spcAft>
                <a:spcPts val="0"/>
              </a:spcAft>
              <a:buClr>
                <a:schemeClr val="dk1"/>
              </a:buClr>
              <a:buSzPts val="2700"/>
              <a:buFont typeface="Noto Sans Symbols"/>
              <a:buChar char="▪"/>
              <a:defRPr sz="2700" b="0" i="0" u="none" strike="noStrike" cap="none">
                <a:solidFill>
                  <a:schemeClr val="dk1"/>
                </a:solidFill>
                <a:latin typeface="Trebuchet MS"/>
                <a:ea typeface="Trebuchet MS"/>
                <a:cs typeface="Trebuchet MS"/>
                <a:sym typeface="Trebuchet MS"/>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7" name="Google Shape;17;p3"/>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9134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4"/>
          <p:cNvSpPr txBox="1">
            <a:spLocks noGrp="1"/>
          </p:cNvSpPr>
          <p:nvPr>
            <p:ph type="ctrTitle"/>
          </p:nvPr>
        </p:nvSpPr>
        <p:spPr>
          <a:xfrm>
            <a:off x="1040524" y="1505158"/>
            <a:ext cx="10110952" cy="99021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1524000" y="2583430"/>
            <a:ext cx="9144000" cy="73873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4950"/>
              <a:buFont typeface="Arial"/>
              <a:buNone/>
              <a:defRPr sz="4950" b="1" i="0" u="none" strike="noStrike" cap="none">
                <a:solidFill>
                  <a:schemeClr val="dk1"/>
                </a:solidFill>
                <a:latin typeface="Trebuchet MS"/>
                <a:ea typeface="Trebuchet MS"/>
                <a:cs typeface="Trebuchet MS"/>
                <a:sym typeface="Trebuchet M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1" name="Google Shape;21;p4"/>
          <p:cNvSpPr txBox="1">
            <a:spLocks noGrp="1"/>
          </p:cNvSpPr>
          <p:nvPr>
            <p:ph type="dt" idx="10"/>
          </p:nvPr>
        </p:nvSpPr>
        <p:spPr>
          <a:xfrm>
            <a:off x="4724400" y="4917556"/>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4"/>
          <p:cNvSpPr txBox="1">
            <a:spLocks noGrp="1"/>
          </p:cNvSpPr>
          <p:nvPr>
            <p:ph type="body" idx="2"/>
          </p:nvPr>
        </p:nvSpPr>
        <p:spPr>
          <a:xfrm>
            <a:off x="1913861" y="3680028"/>
            <a:ext cx="8364279" cy="914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3300"/>
              <a:buFont typeface="Arial"/>
              <a:buNone/>
              <a:defRPr sz="3300" b="0" i="0" u="none" strike="noStrike" cap="none">
                <a:solidFill>
                  <a:schemeClr val="dk1"/>
                </a:solidFill>
                <a:latin typeface="Trebuchet MS"/>
                <a:ea typeface="Trebuchet MS"/>
                <a:cs typeface="Trebuchet MS"/>
                <a:sym typeface="Trebuchet MS"/>
              </a:defRPr>
            </a:lvl1pPr>
            <a:lvl2pPr marL="914400" marR="0" lvl="1"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3pPr>
            <a:lvl4pPr marL="1828800" marR="0" lvl="3"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4pPr>
            <a:lvl5pPr marL="2286000" marR="0" lvl="4"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97781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ission Text">
  <p:cSld name="Mission Text">
    <p:spTree>
      <p:nvGrpSpPr>
        <p:cNvPr id="1" name="Shape 24"/>
        <p:cNvGrpSpPr/>
        <p:nvPr/>
      </p:nvGrpSpPr>
      <p:grpSpPr>
        <a:xfrm>
          <a:off x="0" y="0"/>
          <a:ext cx="0" cy="0"/>
          <a:chOff x="0" y="0"/>
          <a:chExt cx="0" cy="0"/>
        </a:xfrm>
      </p:grpSpPr>
      <p:sp>
        <p:nvSpPr>
          <p:cNvPr id="25" name="Google Shape;25;p5"/>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5"/>
          <p:cNvSpPr/>
          <p:nvPr/>
        </p:nvSpPr>
        <p:spPr>
          <a:xfrm>
            <a:off x="838199" y="1873473"/>
            <a:ext cx="10433703"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600"/>
              <a:buFont typeface="Trebuchet MS"/>
              <a:buNone/>
            </a:pPr>
            <a:r>
              <a:rPr lang="en-US" sz="3600">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a:p>
        </p:txBody>
      </p:sp>
      <p:sp>
        <p:nvSpPr>
          <p:cNvPr id="27" name="Google Shape;27;p5"/>
          <p:cNvSpPr/>
          <p:nvPr/>
        </p:nvSpPr>
        <p:spPr>
          <a:xfrm>
            <a:off x="878391" y="417891"/>
            <a:ext cx="1043370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a:solidFill>
                  <a:schemeClr val="dk2"/>
                </a:solidFill>
                <a:latin typeface="Trebuchet MS"/>
                <a:ea typeface="Trebuchet MS"/>
                <a:cs typeface="Trebuchet MS"/>
                <a:sym typeface="Trebuchet MS"/>
              </a:rPr>
              <a:t>Our Mission</a:t>
            </a:r>
            <a:endParaRPr sz="180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3952141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ission Photo">
  <p:cSld name="Mission Photo">
    <p:spTree>
      <p:nvGrpSpPr>
        <p:cNvPr id="1" name="Shape 28"/>
        <p:cNvGrpSpPr/>
        <p:nvPr/>
      </p:nvGrpSpPr>
      <p:grpSpPr>
        <a:xfrm>
          <a:off x="0" y="0"/>
          <a:ext cx="0" cy="0"/>
          <a:chOff x="0" y="0"/>
          <a:chExt cx="0" cy="0"/>
        </a:xfrm>
      </p:grpSpPr>
      <p:sp>
        <p:nvSpPr>
          <p:cNvPr id="29" name="Google Shape;29;p6"/>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
          <p:cNvSpPr txBox="1"/>
          <p:nvPr/>
        </p:nvSpPr>
        <p:spPr>
          <a:xfrm>
            <a:off x="13628419" y="8737353"/>
            <a:ext cx="2172022" cy="39409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1" b="1">
                <a:solidFill>
                  <a:srgbClr val="000000"/>
                </a:solidFill>
                <a:latin typeface="Trebuchet MS"/>
                <a:ea typeface="Trebuchet MS"/>
                <a:cs typeface="Trebuchet MS"/>
                <a:sym typeface="Trebuchet MS"/>
              </a:rPr>
              <a:t>‹#›</a:t>
            </a:fld>
            <a:endParaRPr sz="1801" b="1">
              <a:solidFill>
                <a:srgbClr val="000000"/>
              </a:solidFill>
              <a:latin typeface="Trebuchet MS"/>
              <a:ea typeface="Trebuchet MS"/>
              <a:cs typeface="Trebuchet MS"/>
              <a:sym typeface="Trebuchet MS"/>
            </a:endParaRPr>
          </a:p>
        </p:txBody>
      </p:sp>
      <p:pic>
        <p:nvPicPr>
          <p:cNvPr id="31" name="Google Shape;31;p6"/>
          <p:cNvPicPr preferRelativeResize="0"/>
          <p:nvPr/>
        </p:nvPicPr>
        <p:blipFill rotWithShape="1">
          <a:blip r:embed="rId2">
            <a:alphaModFix/>
          </a:blip>
          <a:srcRect l="1682" t="12786" b="4825"/>
          <a:stretch/>
        </p:blipFill>
        <p:spPr>
          <a:xfrm>
            <a:off x="0" y="-1"/>
            <a:ext cx="12192000" cy="6260123"/>
          </a:xfrm>
          <a:prstGeom prst="rect">
            <a:avLst/>
          </a:prstGeom>
          <a:noFill/>
          <a:ln>
            <a:noFill/>
          </a:ln>
        </p:spPr>
      </p:pic>
      <p:sp>
        <p:nvSpPr>
          <p:cNvPr id="32" name="Google Shape;32;p6"/>
          <p:cNvSpPr/>
          <p:nvPr/>
        </p:nvSpPr>
        <p:spPr>
          <a:xfrm>
            <a:off x="0" y="3445746"/>
            <a:ext cx="12216412" cy="2558649"/>
          </a:xfrm>
          <a:prstGeom prst="rect">
            <a:avLst/>
          </a:prstGeom>
          <a:solidFill>
            <a:srgbClr val="001970">
              <a:alpha val="80000"/>
            </a:srgbClr>
          </a:solidFill>
          <a:ln>
            <a:noFill/>
          </a:ln>
        </p:spPr>
        <p:txBody>
          <a:bodyPr spcFirstLastPara="1" wrap="square" lIns="130025" tIns="65000" rIns="130025" bIns="182875" anchor="ctr" anchorCtr="0">
            <a:noAutofit/>
          </a:bodyPr>
          <a:lstStyle/>
          <a:p>
            <a:pPr marL="161925" marR="0" lvl="0" indent="0" algn="l" rtl="0">
              <a:lnSpc>
                <a:spcPct val="100000"/>
              </a:lnSpc>
              <a:spcBef>
                <a:spcPts val="0"/>
              </a:spcBef>
              <a:spcAft>
                <a:spcPts val="0"/>
              </a:spcAft>
              <a:buClr>
                <a:srgbClr val="FFFFFF"/>
              </a:buClr>
              <a:buSzPts val="5400"/>
              <a:buFont typeface="Trebuchet MS"/>
              <a:buNone/>
            </a:pPr>
            <a:r>
              <a:rPr lang="en-US" sz="5400" b="1" i="0" u="none" strike="noStrike" cap="none">
                <a:solidFill>
                  <a:srgbClr val="FFFFFF"/>
                </a:solidFill>
                <a:latin typeface="Trebuchet MS"/>
                <a:ea typeface="Trebuchet MS"/>
                <a:cs typeface="Trebuchet MS"/>
                <a:sym typeface="Trebuchet MS"/>
              </a:rPr>
              <a:t>Our Mission: </a:t>
            </a:r>
            <a:endParaRPr sz="5400" b="0" i="0" u="none" strike="noStrike" cap="none">
              <a:solidFill>
                <a:srgbClr val="5C6670"/>
              </a:solidFill>
              <a:latin typeface="Trebuchet MS"/>
              <a:ea typeface="Trebuchet MS"/>
              <a:cs typeface="Trebuchet MS"/>
              <a:sym typeface="Trebuchet MS"/>
            </a:endParaRPr>
          </a:p>
          <a:p>
            <a:pPr marL="161925" marR="0" lvl="0" indent="0" algn="l" rtl="0">
              <a:lnSpc>
                <a:spcPct val="100000"/>
              </a:lnSpc>
              <a:spcBef>
                <a:spcPts val="0"/>
              </a:spcBef>
              <a:spcAft>
                <a:spcPts val="0"/>
              </a:spcAft>
              <a:buClr>
                <a:srgbClr val="FFFFFF"/>
              </a:buClr>
              <a:buSzPts val="3200"/>
              <a:buFont typeface="Trebuchet MS"/>
              <a:buNone/>
            </a:pPr>
            <a:r>
              <a:rPr lang="en-US" sz="3200" b="0" i="0" u="none" strike="noStrike" cap="non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sz="3200" b="0" i="0" u="none" strike="noStrike" cap="none">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761403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What We Do">
  <p:cSld name="What We Do">
    <p:spTree>
      <p:nvGrpSpPr>
        <p:cNvPr id="1" name="Shape 33"/>
        <p:cNvGrpSpPr/>
        <p:nvPr/>
      </p:nvGrpSpPr>
      <p:grpSpPr>
        <a:xfrm>
          <a:off x="0" y="0"/>
          <a:ext cx="0" cy="0"/>
          <a:chOff x="0" y="0"/>
          <a:chExt cx="0" cy="0"/>
        </a:xfrm>
      </p:grpSpPr>
      <p:sp>
        <p:nvSpPr>
          <p:cNvPr id="34" name="Google Shape;34;p7"/>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7"/>
          <p:cNvSpPr/>
          <p:nvPr/>
        </p:nvSpPr>
        <p:spPr>
          <a:xfrm>
            <a:off x="838199" y="1873473"/>
            <a:ext cx="10433703" cy="2862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Trebuchet MS"/>
              <a:buNone/>
            </a:pPr>
            <a:r>
              <a:rPr lang="en-US" sz="3600">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lang="en-US" sz="3600" i="1">
                <a:solidFill>
                  <a:schemeClr val="dk1"/>
                </a:solidFill>
                <a:latin typeface="Trebuchet MS"/>
                <a:ea typeface="Trebuchet MS"/>
                <a:cs typeface="Trebuchet MS"/>
                <a:sym typeface="Trebuchet MS"/>
              </a:rPr>
              <a:t>Plus </a:t>
            </a:r>
            <a:r>
              <a:rPr lang="en-US" sz="3600">
                <a:solidFill>
                  <a:schemeClr val="dk1"/>
                </a:solidFill>
                <a:latin typeface="Trebuchet MS"/>
                <a:ea typeface="Trebuchet MS"/>
                <a:cs typeface="Trebuchet MS"/>
                <a:sym typeface="Trebuchet MS"/>
              </a:rPr>
              <a:t>(CHP+) and other health care programs for Coloradans who qualify. </a:t>
            </a:r>
            <a:endParaRPr sz="3600" b="1">
              <a:solidFill>
                <a:schemeClr val="dk1"/>
              </a:solidFill>
              <a:latin typeface="Trebuchet MS"/>
              <a:ea typeface="Trebuchet MS"/>
              <a:cs typeface="Trebuchet MS"/>
              <a:sym typeface="Trebuchet MS"/>
            </a:endParaRPr>
          </a:p>
        </p:txBody>
      </p:sp>
      <p:sp>
        <p:nvSpPr>
          <p:cNvPr id="36" name="Google Shape;36;p7"/>
          <p:cNvSpPr/>
          <p:nvPr/>
        </p:nvSpPr>
        <p:spPr>
          <a:xfrm>
            <a:off x="838200" y="382212"/>
            <a:ext cx="10433702"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a:solidFill>
                  <a:srgbClr val="232C68"/>
                </a:solidFill>
                <a:latin typeface="Trebuchet MS"/>
                <a:ea typeface="Trebuchet MS"/>
                <a:cs typeface="Trebuchet MS"/>
                <a:sym typeface="Trebuchet MS"/>
              </a:rPr>
              <a:t>What We Do</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4800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807546" y="1806137"/>
            <a:ext cx="4803226" cy="297081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7200"/>
              <a:buFont typeface="Trebuchet MS"/>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6476562" y="1806136"/>
            <a:ext cx="4855778" cy="2970816"/>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Trebuchet MS"/>
                <a:ea typeface="Trebuchet MS"/>
                <a:cs typeface="Trebuchet MS"/>
                <a:sym typeface="Trebuchet MS"/>
              </a:defRPr>
            </a:lvl1pPr>
            <a:lvl2pPr marL="914400" marR="0" lvl="1" indent="-370840" algn="l" rtl="0">
              <a:lnSpc>
                <a:spcPct val="90000"/>
              </a:lnSpc>
              <a:spcBef>
                <a:spcPts val="500"/>
              </a:spcBef>
              <a:spcAft>
                <a:spcPts val="0"/>
              </a:spcAft>
              <a:buClr>
                <a:schemeClr val="dk1"/>
              </a:buClr>
              <a:buSzPts val="2240"/>
              <a:buFont typeface="Noto Sans Symbols"/>
              <a:buChar char="⮚"/>
              <a:defRPr sz="3200" b="0" i="0" u="none" strike="noStrike" cap="none">
                <a:solidFill>
                  <a:schemeClr val="dk1"/>
                </a:solidFill>
                <a:latin typeface="Trebuchet MS"/>
                <a:ea typeface="Trebuchet MS"/>
                <a:cs typeface="Trebuchet MS"/>
                <a:sym typeface="Trebuchet MS"/>
              </a:defRPr>
            </a:lvl2pPr>
            <a:lvl3pPr marL="1371600" marR="0" lvl="2"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Trebuchet MS"/>
                <a:ea typeface="Trebuchet MS"/>
                <a:cs typeface="Trebuchet MS"/>
                <a:sym typeface="Trebuchet MS"/>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8"/>
          <p:cNvCxnSpPr/>
          <p:nvPr/>
        </p:nvCxnSpPr>
        <p:spPr>
          <a:xfrm>
            <a:off x="6096000" y="1327150"/>
            <a:ext cx="0" cy="4203700"/>
          </a:xfrm>
          <a:prstGeom prst="straightConnector1">
            <a:avLst/>
          </a:prstGeom>
          <a:noFill/>
          <a:ln w="381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1147473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183931" y="2193925"/>
            <a:ext cx="11824138"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16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No Background Graphic">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338AF02-D306-240E-C7F4-77DDD638B2A8}"/>
              </a:ext>
            </a:extLst>
          </p:cNvPr>
          <p:cNvSpPr>
            <a:spLocks noGrp="1" noRot="1" noMove="1" noResize="1" noEditPoints="1" noAdjustHandles="1" noChangeArrowheads="1" noChangeShapeType="1"/>
          </p:cNvSpPr>
          <p:nvPr>
            <p:ph type="sldNum" sz="quarter" idx="11"/>
          </p:nvPr>
        </p:nvSpPr>
        <p:spPr/>
        <p:txBody>
          <a:bodyPr/>
          <a:lstStyle/>
          <a:p>
            <a:fld id="{9ACBF9FD-0A59-4681-978E-0C5C6EBEA146}" type="slidenum">
              <a:rPr lang="en-US" smtClean="0"/>
              <a:pPr/>
              <a:t>‹#›</a:t>
            </a:fld>
            <a:endParaRPr lang="en-US" dirty="0"/>
          </a:p>
        </p:txBody>
      </p:sp>
      <p:cxnSp>
        <p:nvCxnSpPr>
          <p:cNvPr id="5" name="Straight Connector 4">
            <a:extLst>
              <a:ext uri="{FF2B5EF4-FFF2-40B4-BE49-F238E27FC236}">
                <a16:creationId xmlns:a16="http://schemas.microsoft.com/office/drawing/2014/main" id="{C50A16EB-69C1-9BF1-5036-CBCD01B2C3CE}"/>
              </a:ext>
            </a:extLst>
          </p:cNvPr>
          <p:cNvCxnSpPr>
            <a:cxnSpLocks noGrp="1" noRot="1" noMove="1" noResize="1" noEditPoints="1" noAdjustHandles="1" noChangeArrowheads="1" noChangeShapeType="1"/>
          </p:cNvCxnSpPr>
          <p:nvPr userDrawn="1"/>
        </p:nvCxnSpPr>
        <p:spPr>
          <a:xfrm>
            <a:off x="11477702" y="6500812"/>
            <a:ext cx="0" cy="1968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2">
            <a:extLst>
              <a:ext uri="{FF2B5EF4-FFF2-40B4-BE49-F238E27FC236}">
                <a16:creationId xmlns:a16="http://schemas.microsoft.com/office/drawing/2014/main" id="{80786341-7227-FE4D-1A8F-3544743724B9}"/>
              </a:ext>
            </a:extLst>
          </p:cNvPr>
          <p:cNvSpPr>
            <a:spLocks noGrp="1"/>
          </p:cNvSpPr>
          <p:nvPr>
            <p:ph type="title" hasCustomPrompt="1"/>
          </p:nvPr>
        </p:nvSpPr>
        <p:spPr>
          <a:xfrm>
            <a:off x="616120" y="682625"/>
            <a:ext cx="10977692" cy="666750"/>
          </a:xfrm>
          <a:prstGeom prst="rect">
            <a:avLst/>
          </a:prstGeom>
        </p:spPr>
        <p:txBody>
          <a:bodyPr/>
          <a:lstStyle>
            <a:lvl1pPr>
              <a:defRPr>
                <a:solidFill>
                  <a:schemeClr val="accent2"/>
                </a:solidFill>
              </a:defRPr>
            </a:lvl1pPr>
          </a:lstStyle>
          <a:p>
            <a:r>
              <a:rPr lang="en-US" dirty="0"/>
              <a:t>Slide Title Here</a:t>
            </a:r>
          </a:p>
        </p:txBody>
      </p:sp>
      <p:sp>
        <p:nvSpPr>
          <p:cNvPr id="3" name="Content Placeholder 2">
            <a:extLst>
              <a:ext uri="{FF2B5EF4-FFF2-40B4-BE49-F238E27FC236}">
                <a16:creationId xmlns:a16="http://schemas.microsoft.com/office/drawing/2014/main" id="{AB14919A-207E-A54F-4AE6-3C32AF7C4494}"/>
              </a:ext>
            </a:extLst>
          </p:cNvPr>
          <p:cNvSpPr>
            <a:spLocks noGrp="1"/>
          </p:cNvSpPr>
          <p:nvPr>
            <p:ph idx="1"/>
          </p:nvPr>
        </p:nvSpPr>
        <p:spPr>
          <a:xfrm>
            <a:off x="616121" y="1578451"/>
            <a:ext cx="10977690" cy="4525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0407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estions Slide 1">
  <p:cSld name="Questions Slide 1">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6122788" y="2625328"/>
            <a:ext cx="5381431" cy="2313816"/>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8086"/>
              <a:buFont typeface="Trebuchet MS"/>
              <a:buNone/>
              <a:defRPr sz="808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10" descr="Questions"/>
          <p:cNvPicPr preferRelativeResize="0"/>
          <p:nvPr/>
        </p:nvPicPr>
        <p:blipFill rotWithShape="1">
          <a:blip r:embed="rId2">
            <a:alphaModFix/>
          </a:blip>
          <a:srcRect/>
          <a:stretch/>
        </p:blipFill>
        <p:spPr>
          <a:xfrm>
            <a:off x="-952499" y="-298450"/>
            <a:ext cx="7429500" cy="7429500"/>
          </a:xfrm>
          <a:prstGeom prst="rect">
            <a:avLst/>
          </a:prstGeom>
          <a:noFill/>
          <a:ln>
            <a:noFill/>
          </a:ln>
        </p:spPr>
      </p:pic>
    </p:spTree>
    <p:extLst>
      <p:ext uri="{BB962C8B-B14F-4D97-AF65-F5344CB8AC3E}">
        <p14:creationId xmlns:p14="http://schemas.microsoft.com/office/powerpoint/2010/main" val="2288592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hat Slide">
  <p:cSld name="Chat Slide">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6122788" y="2253854"/>
            <a:ext cx="5759473" cy="23502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8086"/>
              <a:buFont typeface="Trebuchet MS"/>
              <a:buNone/>
              <a:defRPr sz="808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11" descr="Chat"/>
          <p:cNvPicPr preferRelativeResize="0"/>
          <p:nvPr/>
        </p:nvPicPr>
        <p:blipFill rotWithShape="1">
          <a:blip r:embed="rId2">
            <a:alphaModFix/>
          </a:blip>
          <a:srcRect/>
          <a:stretch/>
        </p:blipFill>
        <p:spPr>
          <a:xfrm>
            <a:off x="-226026" y="107156"/>
            <a:ext cx="6589909" cy="6590110"/>
          </a:xfrm>
          <a:prstGeom prst="rect">
            <a:avLst/>
          </a:prstGeom>
          <a:noFill/>
          <a:ln>
            <a:noFill/>
          </a:ln>
        </p:spPr>
      </p:pic>
    </p:spTree>
    <p:extLst>
      <p:ext uri="{BB962C8B-B14F-4D97-AF65-F5344CB8AC3E}">
        <p14:creationId xmlns:p14="http://schemas.microsoft.com/office/powerpoint/2010/main" val="4240597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act Info Slide">
  <p:cSld name="Contact Info Slide">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12"/>
          <p:cNvSpPr txBox="1">
            <a:spLocks noGrp="1"/>
          </p:cNvSpPr>
          <p:nvPr>
            <p:ph type="title"/>
          </p:nvPr>
        </p:nvSpPr>
        <p:spPr>
          <a:xfrm>
            <a:off x="838200" y="437985"/>
            <a:ext cx="10515600" cy="95989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2220148" y="2162013"/>
            <a:ext cx="7751703" cy="38200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23194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595312" y="2180006"/>
            <a:ext cx="11001375" cy="1626319"/>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2"/>
              </a:buClr>
              <a:buSzPts val="6750"/>
              <a:buFont typeface="Trebuchet MS"/>
              <a:buNone/>
              <a:defRPr sz="6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644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ackground Graphic Bottom">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DEDFCA4-F2FF-5303-1BC4-B9BEB3BBB9FA}"/>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6385"/>
          <a:stretch/>
        </p:blipFill>
        <p:spPr>
          <a:xfrm>
            <a:off x="42101" y="5607543"/>
            <a:ext cx="12107799" cy="1250457"/>
          </a:xfrm>
          <a:prstGeom prst="rect">
            <a:avLst/>
          </a:prstGeom>
        </p:spPr>
      </p:pic>
      <p:sp>
        <p:nvSpPr>
          <p:cNvPr id="11" name="Slide Number Placeholder 10">
            <a:extLst>
              <a:ext uri="{FF2B5EF4-FFF2-40B4-BE49-F238E27FC236}">
                <a16:creationId xmlns:a16="http://schemas.microsoft.com/office/drawing/2014/main" id="{01F895C2-4EFB-7914-9D58-949F0384E072}"/>
              </a:ext>
            </a:extLst>
          </p:cNvPr>
          <p:cNvSpPr>
            <a:spLocks noGrp="1" noRot="1" noMove="1" noResize="1" noEditPoints="1" noAdjustHandles="1" noChangeArrowheads="1" noChangeShapeType="1"/>
          </p:cNvSpPr>
          <p:nvPr>
            <p:ph type="sldNum" sz="quarter" idx="11"/>
          </p:nvPr>
        </p:nvSpPr>
        <p:spPr/>
        <p:txBody>
          <a:bodyPr/>
          <a:lstStyle>
            <a:lvl1pPr>
              <a:defRPr>
                <a:solidFill>
                  <a:schemeClr val="bg1"/>
                </a:solidFill>
              </a:defRPr>
            </a:lvl1pPr>
          </a:lstStyle>
          <a:p>
            <a:fld id="{9ACBF9FD-0A59-4681-978E-0C5C6EBEA146}" type="slidenum">
              <a:rPr lang="en-US" smtClean="0"/>
              <a:pPr/>
              <a:t>‹#›</a:t>
            </a:fld>
            <a:endParaRPr lang="en-US" dirty="0"/>
          </a:p>
        </p:txBody>
      </p:sp>
      <p:cxnSp>
        <p:nvCxnSpPr>
          <p:cNvPr id="15" name="Straight Connector 14">
            <a:extLst>
              <a:ext uri="{FF2B5EF4-FFF2-40B4-BE49-F238E27FC236}">
                <a16:creationId xmlns:a16="http://schemas.microsoft.com/office/drawing/2014/main" id="{C31E214F-2D73-BEED-3177-42453E0922FE}"/>
              </a:ext>
            </a:extLst>
          </p:cNvPr>
          <p:cNvCxnSpPr>
            <a:cxnSpLocks noGrp="1" noRot="1" noMove="1" noResize="1" noEditPoints="1" noAdjustHandles="1" noChangeArrowheads="1" noChangeShapeType="1"/>
          </p:cNvCxnSpPr>
          <p:nvPr userDrawn="1"/>
        </p:nvCxnSpPr>
        <p:spPr>
          <a:xfrm>
            <a:off x="11477702" y="6500812"/>
            <a:ext cx="0" cy="1968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2">
            <a:extLst>
              <a:ext uri="{FF2B5EF4-FFF2-40B4-BE49-F238E27FC236}">
                <a16:creationId xmlns:a16="http://schemas.microsoft.com/office/drawing/2014/main" id="{2405B957-86FE-DFBE-3FFD-DBC1AB6BE720}"/>
              </a:ext>
            </a:extLst>
          </p:cNvPr>
          <p:cNvSpPr>
            <a:spLocks noGrp="1"/>
          </p:cNvSpPr>
          <p:nvPr>
            <p:ph type="title" hasCustomPrompt="1"/>
          </p:nvPr>
        </p:nvSpPr>
        <p:spPr>
          <a:xfrm>
            <a:off x="616120" y="682625"/>
            <a:ext cx="10977692" cy="666750"/>
          </a:xfrm>
          <a:prstGeom prst="rect">
            <a:avLst/>
          </a:prstGeom>
        </p:spPr>
        <p:txBody>
          <a:bodyPr/>
          <a:lstStyle>
            <a:lvl1pPr>
              <a:defRPr>
                <a:solidFill>
                  <a:schemeClr val="accent2"/>
                </a:solidFill>
              </a:defRPr>
            </a:lvl1pPr>
          </a:lstStyle>
          <a:p>
            <a:r>
              <a:rPr lang="en-US" dirty="0"/>
              <a:t>Slide Title Here</a:t>
            </a:r>
          </a:p>
        </p:txBody>
      </p:sp>
      <p:sp>
        <p:nvSpPr>
          <p:cNvPr id="3" name="Content Placeholder 2">
            <a:extLst>
              <a:ext uri="{FF2B5EF4-FFF2-40B4-BE49-F238E27FC236}">
                <a16:creationId xmlns:a16="http://schemas.microsoft.com/office/drawing/2014/main" id="{33288866-F2B4-BBBD-E4EE-E0BB5AD6B218}"/>
              </a:ext>
            </a:extLst>
          </p:cNvPr>
          <p:cNvSpPr>
            <a:spLocks noGrp="1"/>
          </p:cNvSpPr>
          <p:nvPr>
            <p:ph idx="1"/>
          </p:nvPr>
        </p:nvSpPr>
        <p:spPr>
          <a:xfrm>
            <a:off x="616121" y="1578451"/>
            <a:ext cx="10977690" cy="36879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151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ackground Graphic Bottom Righ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F1BD33B-8EC3-52D8-F3A3-F671BE12A61D}"/>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9961"/>
          <a:stretch/>
        </p:blipFill>
        <p:spPr>
          <a:xfrm>
            <a:off x="9473852" y="5167084"/>
            <a:ext cx="2684335" cy="1690916"/>
          </a:xfrm>
          <a:prstGeom prst="rect">
            <a:avLst/>
          </a:prstGeom>
        </p:spPr>
      </p:pic>
      <p:sp>
        <p:nvSpPr>
          <p:cNvPr id="6" name="Slide Number Placeholder 5">
            <a:extLst>
              <a:ext uri="{FF2B5EF4-FFF2-40B4-BE49-F238E27FC236}">
                <a16:creationId xmlns:a16="http://schemas.microsoft.com/office/drawing/2014/main" id="{1A6441F9-8AD1-1EED-83E8-5A0702E4259A}"/>
              </a:ext>
            </a:extLst>
          </p:cNvPr>
          <p:cNvSpPr>
            <a:spLocks noGrp="1" noRot="1" noMove="1" noResize="1" noEditPoints="1" noAdjustHandles="1" noChangeArrowheads="1" noChangeShapeType="1"/>
          </p:cNvSpPr>
          <p:nvPr>
            <p:ph type="sldNum" sz="quarter" idx="11"/>
          </p:nvPr>
        </p:nvSpPr>
        <p:spPr/>
        <p:txBody>
          <a:bodyPr/>
          <a:lstStyle>
            <a:lvl1pPr>
              <a:defRPr>
                <a:solidFill>
                  <a:schemeClr val="bg1"/>
                </a:solidFill>
              </a:defRPr>
            </a:lvl1pPr>
          </a:lstStyle>
          <a:p>
            <a:fld id="{9ACBF9FD-0A59-4681-978E-0C5C6EBEA146}" type="slidenum">
              <a:rPr lang="en-US" smtClean="0"/>
              <a:pPr/>
              <a:t>‹#›</a:t>
            </a:fld>
            <a:endParaRPr lang="en-US" dirty="0"/>
          </a:p>
        </p:txBody>
      </p:sp>
      <p:cxnSp>
        <p:nvCxnSpPr>
          <p:cNvPr id="19" name="Straight Connector 18">
            <a:extLst>
              <a:ext uri="{FF2B5EF4-FFF2-40B4-BE49-F238E27FC236}">
                <a16:creationId xmlns:a16="http://schemas.microsoft.com/office/drawing/2014/main" id="{840A6536-676D-7F12-F829-A40528F7DA61}"/>
              </a:ext>
            </a:extLst>
          </p:cNvPr>
          <p:cNvCxnSpPr>
            <a:cxnSpLocks noGrp="1" noRot="1" noMove="1" noResize="1" noEditPoints="1" noAdjustHandles="1" noChangeArrowheads="1" noChangeShapeType="1"/>
          </p:cNvCxnSpPr>
          <p:nvPr userDrawn="1"/>
        </p:nvCxnSpPr>
        <p:spPr>
          <a:xfrm>
            <a:off x="11477702" y="6500812"/>
            <a:ext cx="0" cy="1968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2">
            <a:extLst>
              <a:ext uri="{FF2B5EF4-FFF2-40B4-BE49-F238E27FC236}">
                <a16:creationId xmlns:a16="http://schemas.microsoft.com/office/drawing/2014/main" id="{06824097-60FC-42C0-959C-41497459F6FF}"/>
              </a:ext>
            </a:extLst>
          </p:cNvPr>
          <p:cNvSpPr>
            <a:spLocks noGrp="1"/>
          </p:cNvSpPr>
          <p:nvPr>
            <p:ph type="title" hasCustomPrompt="1"/>
          </p:nvPr>
        </p:nvSpPr>
        <p:spPr>
          <a:xfrm>
            <a:off x="616120" y="682625"/>
            <a:ext cx="10977692" cy="666750"/>
          </a:xfrm>
          <a:prstGeom prst="rect">
            <a:avLst/>
          </a:prstGeom>
        </p:spPr>
        <p:txBody>
          <a:bodyPr/>
          <a:lstStyle>
            <a:lvl1pPr>
              <a:defRPr>
                <a:solidFill>
                  <a:schemeClr val="accent2"/>
                </a:solidFill>
              </a:defRPr>
            </a:lvl1pPr>
          </a:lstStyle>
          <a:p>
            <a:r>
              <a:rPr lang="en-US" dirty="0"/>
              <a:t>Slide Title Here</a:t>
            </a:r>
          </a:p>
        </p:txBody>
      </p:sp>
      <p:sp>
        <p:nvSpPr>
          <p:cNvPr id="3" name="Content Placeholder 2">
            <a:extLst>
              <a:ext uri="{FF2B5EF4-FFF2-40B4-BE49-F238E27FC236}">
                <a16:creationId xmlns:a16="http://schemas.microsoft.com/office/drawing/2014/main" id="{05381002-B262-17D3-5467-F5B72EE311DE}"/>
              </a:ext>
            </a:extLst>
          </p:cNvPr>
          <p:cNvSpPr>
            <a:spLocks noGrp="1"/>
          </p:cNvSpPr>
          <p:nvPr>
            <p:ph idx="1"/>
          </p:nvPr>
        </p:nvSpPr>
        <p:spPr>
          <a:xfrm>
            <a:off x="616121" y="1578451"/>
            <a:ext cx="10977690" cy="4525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428825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Background Graphic Bottom Lef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6441F9-8AD1-1EED-83E8-5A0702E4259A}"/>
              </a:ext>
            </a:extLst>
          </p:cNvPr>
          <p:cNvSpPr>
            <a:spLocks noGrp="1" noRot="1" noMove="1" noResize="1" noEditPoints="1" noAdjustHandles="1" noChangeArrowheads="1" noChangeShapeType="1"/>
          </p:cNvSpPr>
          <p:nvPr>
            <p:ph type="sldNum" sz="quarter" idx="11"/>
          </p:nvPr>
        </p:nvSpPr>
        <p:spPr/>
        <p:txBody>
          <a:bodyPr/>
          <a:lstStyle/>
          <a:p>
            <a:fld id="{9ACBF9FD-0A59-4681-978E-0C5C6EBEA146}" type="slidenum">
              <a:rPr lang="en-US" smtClean="0"/>
              <a:t>‹#›</a:t>
            </a:fld>
            <a:endParaRPr lang="en-US" dirty="0"/>
          </a:p>
        </p:txBody>
      </p:sp>
      <p:pic>
        <p:nvPicPr>
          <p:cNvPr id="11" name="Graphic 10">
            <a:extLst>
              <a:ext uri="{FF2B5EF4-FFF2-40B4-BE49-F238E27FC236}">
                <a16:creationId xmlns:a16="http://schemas.microsoft.com/office/drawing/2014/main" id="{592B78B2-AE05-FD12-663A-44F50B721166}"/>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0395"/>
          <a:stretch/>
        </p:blipFill>
        <p:spPr>
          <a:xfrm>
            <a:off x="0" y="5198043"/>
            <a:ext cx="2684335" cy="1659957"/>
          </a:xfrm>
          <a:prstGeom prst="rect">
            <a:avLst/>
          </a:prstGeom>
        </p:spPr>
      </p:pic>
      <p:cxnSp>
        <p:nvCxnSpPr>
          <p:cNvPr id="14" name="Straight Connector 13">
            <a:extLst>
              <a:ext uri="{FF2B5EF4-FFF2-40B4-BE49-F238E27FC236}">
                <a16:creationId xmlns:a16="http://schemas.microsoft.com/office/drawing/2014/main" id="{19190A6F-C954-D7C4-7AB7-E9969CC06CFA}"/>
              </a:ext>
            </a:extLst>
          </p:cNvPr>
          <p:cNvCxnSpPr>
            <a:cxnSpLocks noGrp="1" noRot="1" noMove="1" noResize="1" noEditPoints="1" noAdjustHandles="1" noChangeArrowheads="1" noChangeShapeType="1"/>
          </p:cNvCxnSpPr>
          <p:nvPr userDrawn="1"/>
        </p:nvCxnSpPr>
        <p:spPr>
          <a:xfrm>
            <a:off x="11477702" y="6500812"/>
            <a:ext cx="0" cy="1968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2">
            <a:extLst>
              <a:ext uri="{FF2B5EF4-FFF2-40B4-BE49-F238E27FC236}">
                <a16:creationId xmlns:a16="http://schemas.microsoft.com/office/drawing/2014/main" id="{C81DE5B6-F156-6FB6-D889-8B9E2851264B}"/>
              </a:ext>
            </a:extLst>
          </p:cNvPr>
          <p:cNvSpPr>
            <a:spLocks noGrp="1"/>
          </p:cNvSpPr>
          <p:nvPr>
            <p:ph type="title" hasCustomPrompt="1"/>
          </p:nvPr>
        </p:nvSpPr>
        <p:spPr>
          <a:xfrm>
            <a:off x="616120" y="682625"/>
            <a:ext cx="10977692" cy="666750"/>
          </a:xfrm>
          <a:prstGeom prst="rect">
            <a:avLst/>
          </a:prstGeom>
        </p:spPr>
        <p:txBody>
          <a:bodyPr/>
          <a:lstStyle>
            <a:lvl1pPr>
              <a:defRPr>
                <a:solidFill>
                  <a:schemeClr val="accent2"/>
                </a:solidFill>
              </a:defRPr>
            </a:lvl1pPr>
          </a:lstStyle>
          <a:p>
            <a:r>
              <a:rPr lang="en-US" dirty="0"/>
              <a:t>Slide Title Here</a:t>
            </a:r>
          </a:p>
        </p:txBody>
      </p:sp>
      <p:sp>
        <p:nvSpPr>
          <p:cNvPr id="3" name="Content Placeholder 2">
            <a:extLst>
              <a:ext uri="{FF2B5EF4-FFF2-40B4-BE49-F238E27FC236}">
                <a16:creationId xmlns:a16="http://schemas.microsoft.com/office/drawing/2014/main" id="{0710B84B-B7C6-9A6E-8FE4-7A60D30EDAB2}"/>
              </a:ext>
            </a:extLst>
          </p:cNvPr>
          <p:cNvSpPr>
            <a:spLocks noGrp="1"/>
          </p:cNvSpPr>
          <p:nvPr>
            <p:ph idx="1"/>
          </p:nvPr>
        </p:nvSpPr>
        <p:spPr>
          <a:xfrm>
            <a:off x="616121" y="1578451"/>
            <a:ext cx="10977690" cy="4525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337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Background Graphic Lef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5FB428-DF08-B3DD-3FA4-54738323A1DB}"/>
              </a:ext>
            </a:extLst>
          </p:cNvPr>
          <p:cNvSpPr>
            <a:spLocks noGrp="1" noRot="1" noMove="1" noResize="1" noEditPoints="1" noAdjustHandles="1" noChangeArrowheads="1" noChangeShapeType="1"/>
          </p:cNvSpPr>
          <p:nvPr>
            <p:ph type="sldNum" sz="quarter" idx="11"/>
          </p:nvPr>
        </p:nvSpPr>
        <p:spPr/>
        <p:txBody>
          <a:bodyPr/>
          <a:lstStyle/>
          <a:p>
            <a:fld id="{9ACBF9FD-0A59-4681-978E-0C5C6EBEA146}" type="slidenum">
              <a:rPr lang="en-US" smtClean="0"/>
              <a:pPr/>
              <a:t>‹#›</a:t>
            </a:fld>
            <a:endParaRPr lang="en-US" dirty="0"/>
          </a:p>
        </p:txBody>
      </p:sp>
      <p:pic>
        <p:nvPicPr>
          <p:cNvPr id="11" name="Graphic 10">
            <a:extLst>
              <a:ext uri="{FF2B5EF4-FFF2-40B4-BE49-F238E27FC236}">
                <a16:creationId xmlns:a16="http://schemas.microsoft.com/office/drawing/2014/main" id="{A2CC9630-2804-177E-7B5E-C80AE1B55032}"/>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3900" b="13907"/>
          <a:stretch/>
        </p:blipFill>
        <p:spPr>
          <a:xfrm>
            <a:off x="0" y="200935"/>
            <a:ext cx="1964872" cy="6657066"/>
          </a:xfrm>
          <a:prstGeom prst="rect">
            <a:avLst/>
          </a:prstGeom>
        </p:spPr>
      </p:pic>
      <p:cxnSp>
        <p:nvCxnSpPr>
          <p:cNvPr id="14" name="Straight Connector 13">
            <a:extLst>
              <a:ext uri="{FF2B5EF4-FFF2-40B4-BE49-F238E27FC236}">
                <a16:creationId xmlns:a16="http://schemas.microsoft.com/office/drawing/2014/main" id="{1E11EF76-8B2F-51F8-539D-A2EFE37BD38E}"/>
              </a:ext>
            </a:extLst>
          </p:cNvPr>
          <p:cNvCxnSpPr>
            <a:cxnSpLocks noGrp="1" noRot="1" noMove="1" noResize="1" noEditPoints="1" noAdjustHandles="1" noChangeArrowheads="1" noChangeShapeType="1"/>
          </p:cNvCxnSpPr>
          <p:nvPr userDrawn="1"/>
        </p:nvCxnSpPr>
        <p:spPr>
          <a:xfrm>
            <a:off x="11477702" y="6500812"/>
            <a:ext cx="0" cy="1968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2">
            <a:extLst>
              <a:ext uri="{FF2B5EF4-FFF2-40B4-BE49-F238E27FC236}">
                <a16:creationId xmlns:a16="http://schemas.microsoft.com/office/drawing/2014/main" id="{DB4EEE84-5040-B8EE-4184-CD22E63EBCC9}"/>
              </a:ext>
            </a:extLst>
          </p:cNvPr>
          <p:cNvSpPr>
            <a:spLocks noGrp="1"/>
          </p:cNvSpPr>
          <p:nvPr>
            <p:ph type="title" hasCustomPrompt="1"/>
          </p:nvPr>
        </p:nvSpPr>
        <p:spPr>
          <a:xfrm>
            <a:off x="2454698" y="682625"/>
            <a:ext cx="9139114" cy="666750"/>
          </a:xfrm>
          <a:prstGeom prst="rect">
            <a:avLst/>
          </a:prstGeom>
        </p:spPr>
        <p:txBody>
          <a:bodyPr/>
          <a:lstStyle>
            <a:lvl1pPr>
              <a:defRPr>
                <a:solidFill>
                  <a:schemeClr val="accent2"/>
                </a:solidFill>
              </a:defRPr>
            </a:lvl1pPr>
          </a:lstStyle>
          <a:p>
            <a:r>
              <a:rPr lang="en-US" dirty="0"/>
              <a:t>Slide Title Here</a:t>
            </a:r>
          </a:p>
        </p:txBody>
      </p:sp>
      <p:sp>
        <p:nvSpPr>
          <p:cNvPr id="3" name="Content Placeholder 2">
            <a:extLst>
              <a:ext uri="{FF2B5EF4-FFF2-40B4-BE49-F238E27FC236}">
                <a16:creationId xmlns:a16="http://schemas.microsoft.com/office/drawing/2014/main" id="{4721AF91-FDFD-266E-1163-0AC8CD777A67}"/>
              </a:ext>
            </a:extLst>
          </p:cNvPr>
          <p:cNvSpPr>
            <a:spLocks noGrp="1"/>
          </p:cNvSpPr>
          <p:nvPr>
            <p:ph idx="1"/>
          </p:nvPr>
        </p:nvSpPr>
        <p:spPr>
          <a:xfrm>
            <a:off x="2454699" y="1578451"/>
            <a:ext cx="9139112" cy="4525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533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Background Graphic Right">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5DE06CDA-722A-AF04-5990-52ECD2F81F5E}"/>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3123" b="13832"/>
          <a:stretch/>
        </p:blipFill>
        <p:spPr>
          <a:xfrm>
            <a:off x="10193999" y="195187"/>
            <a:ext cx="1998001" cy="6662814"/>
          </a:xfrm>
          <a:prstGeom prst="rect">
            <a:avLst/>
          </a:prstGeom>
        </p:spPr>
      </p:pic>
      <p:sp>
        <p:nvSpPr>
          <p:cNvPr id="5" name="Slide Number Placeholder 4">
            <a:extLst>
              <a:ext uri="{FF2B5EF4-FFF2-40B4-BE49-F238E27FC236}">
                <a16:creationId xmlns:a16="http://schemas.microsoft.com/office/drawing/2014/main" id="{589FE832-AFA5-FCD8-4998-AF83DA8B526F}"/>
              </a:ext>
            </a:extLst>
          </p:cNvPr>
          <p:cNvSpPr>
            <a:spLocks noGrp="1" noRot="1" noMove="1" noResize="1" noEditPoints="1" noAdjustHandles="1" noChangeArrowheads="1" noChangeShapeType="1"/>
          </p:cNvSpPr>
          <p:nvPr>
            <p:ph type="sldNum" sz="quarter" idx="11"/>
          </p:nvPr>
        </p:nvSpPr>
        <p:spPr/>
        <p:txBody>
          <a:bodyPr/>
          <a:lstStyle>
            <a:lvl1pPr>
              <a:defRPr>
                <a:solidFill>
                  <a:schemeClr val="bg1"/>
                </a:solidFill>
              </a:defRPr>
            </a:lvl1pPr>
          </a:lstStyle>
          <a:p>
            <a:fld id="{9ACBF9FD-0A59-4681-978E-0C5C6EBEA146}" type="slidenum">
              <a:rPr lang="en-US" smtClean="0"/>
              <a:pPr/>
              <a:t>‹#›</a:t>
            </a:fld>
            <a:endParaRPr lang="en-US" dirty="0"/>
          </a:p>
        </p:txBody>
      </p:sp>
      <p:cxnSp>
        <p:nvCxnSpPr>
          <p:cNvPr id="21" name="Straight Connector 20">
            <a:extLst>
              <a:ext uri="{FF2B5EF4-FFF2-40B4-BE49-F238E27FC236}">
                <a16:creationId xmlns:a16="http://schemas.microsoft.com/office/drawing/2014/main" id="{757DE347-BEE8-E414-8A23-9331BEE1D9FB}"/>
              </a:ext>
            </a:extLst>
          </p:cNvPr>
          <p:cNvCxnSpPr>
            <a:cxnSpLocks noGrp="1" noRot="1" noMove="1" noResize="1" noEditPoints="1" noAdjustHandles="1" noChangeArrowheads="1" noChangeShapeType="1"/>
          </p:cNvCxnSpPr>
          <p:nvPr userDrawn="1"/>
        </p:nvCxnSpPr>
        <p:spPr>
          <a:xfrm>
            <a:off x="11477702" y="6500812"/>
            <a:ext cx="0" cy="1968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2">
            <a:extLst>
              <a:ext uri="{FF2B5EF4-FFF2-40B4-BE49-F238E27FC236}">
                <a16:creationId xmlns:a16="http://schemas.microsoft.com/office/drawing/2014/main" id="{585B8E3C-10C0-5354-AE2F-91CFC630B775}"/>
              </a:ext>
            </a:extLst>
          </p:cNvPr>
          <p:cNvSpPr>
            <a:spLocks noGrp="1"/>
          </p:cNvSpPr>
          <p:nvPr>
            <p:ph type="title" hasCustomPrompt="1"/>
          </p:nvPr>
        </p:nvSpPr>
        <p:spPr>
          <a:xfrm>
            <a:off x="616120" y="682625"/>
            <a:ext cx="9129331" cy="666750"/>
          </a:xfrm>
          <a:prstGeom prst="rect">
            <a:avLst/>
          </a:prstGeom>
        </p:spPr>
        <p:txBody>
          <a:bodyPr/>
          <a:lstStyle>
            <a:lvl1pPr>
              <a:defRPr>
                <a:solidFill>
                  <a:schemeClr val="accent2"/>
                </a:solidFill>
              </a:defRPr>
            </a:lvl1pPr>
          </a:lstStyle>
          <a:p>
            <a:r>
              <a:rPr lang="en-US" dirty="0"/>
              <a:t>Slide Title Here</a:t>
            </a:r>
          </a:p>
        </p:txBody>
      </p:sp>
      <p:sp>
        <p:nvSpPr>
          <p:cNvPr id="3" name="Content Placeholder 2">
            <a:extLst>
              <a:ext uri="{FF2B5EF4-FFF2-40B4-BE49-F238E27FC236}">
                <a16:creationId xmlns:a16="http://schemas.microsoft.com/office/drawing/2014/main" id="{E7699568-8308-A256-523C-807244B62B15}"/>
              </a:ext>
            </a:extLst>
          </p:cNvPr>
          <p:cNvSpPr>
            <a:spLocks noGrp="1"/>
          </p:cNvSpPr>
          <p:nvPr>
            <p:ph idx="1"/>
          </p:nvPr>
        </p:nvSpPr>
        <p:spPr>
          <a:xfrm>
            <a:off x="616121" y="1578451"/>
            <a:ext cx="9129329" cy="4525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27571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on Title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55A0018-F46D-8B25-74C9-322A0E35955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7" t="36517" r="-329"/>
          <a:stretch/>
        </p:blipFill>
        <p:spPr>
          <a:xfrm>
            <a:off x="0" y="0"/>
            <a:ext cx="12192000" cy="2637980"/>
          </a:xfrm>
          <a:prstGeom prst="rect">
            <a:avLst/>
          </a:prstGeom>
        </p:spPr>
      </p:pic>
      <p:sp>
        <p:nvSpPr>
          <p:cNvPr id="23" name="Slide Number Placeholder 22">
            <a:extLst>
              <a:ext uri="{FF2B5EF4-FFF2-40B4-BE49-F238E27FC236}">
                <a16:creationId xmlns:a16="http://schemas.microsoft.com/office/drawing/2014/main" id="{8211004A-AA26-BB19-FFEA-4D390335EB9E}"/>
              </a:ext>
            </a:extLst>
          </p:cNvPr>
          <p:cNvSpPr>
            <a:spLocks noGrp="1" noRot="1" noMove="1" noResize="1" noEditPoints="1" noAdjustHandles="1" noChangeArrowheads="1" noChangeShapeType="1"/>
          </p:cNvSpPr>
          <p:nvPr>
            <p:ph type="sldNum" sz="quarter" idx="11"/>
          </p:nvPr>
        </p:nvSpPr>
        <p:spPr>
          <a:xfrm>
            <a:off x="11291248" y="6515101"/>
            <a:ext cx="595952" cy="266699"/>
          </a:xfrm>
          <a:prstGeom prst="rect">
            <a:avLst/>
          </a:prstGeom>
        </p:spPr>
        <p:txBody>
          <a:bodyPr/>
          <a:lstStyle/>
          <a:p>
            <a:r>
              <a:rPr lang="en-US" dirty="0"/>
              <a:t>|  </a:t>
            </a:r>
            <a:fld id="{AE2D6040-EDA8-4365-84D2-EF9252F05AA7}" type="slidenum">
              <a:rPr lang="en-US" smtClean="0">
                <a:solidFill>
                  <a:schemeClr val="tx2"/>
                </a:solidFill>
              </a:rPr>
              <a:pPr/>
              <a:t>‹#›</a:t>
            </a:fld>
            <a:endParaRPr lang="en-US" dirty="0">
              <a:solidFill>
                <a:schemeClr val="tx2"/>
              </a:solidFill>
            </a:endParaRPr>
          </a:p>
        </p:txBody>
      </p:sp>
      <p:pic>
        <p:nvPicPr>
          <p:cNvPr id="10" name="Graphic 9">
            <a:extLst>
              <a:ext uri="{FF2B5EF4-FFF2-40B4-BE49-F238E27FC236}">
                <a16:creationId xmlns:a16="http://schemas.microsoft.com/office/drawing/2014/main" id="{0A660D22-8830-F5EF-EE07-766B31F327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667699" y="5279571"/>
            <a:ext cx="921525" cy="882724"/>
          </a:xfrm>
          <a:prstGeom prst="rect">
            <a:avLst/>
          </a:prstGeom>
        </p:spPr>
      </p:pic>
      <p:sp>
        <p:nvSpPr>
          <p:cNvPr id="2" name="Title 12">
            <a:extLst>
              <a:ext uri="{FF2B5EF4-FFF2-40B4-BE49-F238E27FC236}">
                <a16:creationId xmlns:a16="http://schemas.microsoft.com/office/drawing/2014/main" id="{CAD0C2DC-E9D4-8423-46D9-F080DA26165B}"/>
              </a:ext>
            </a:extLst>
          </p:cNvPr>
          <p:cNvSpPr>
            <a:spLocks noGrp="1"/>
          </p:cNvSpPr>
          <p:nvPr>
            <p:ph type="title" hasCustomPrompt="1"/>
          </p:nvPr>
        </p:nvSpPr>
        <p:spPr>
          <a:xfrm>
            <a:off x="636493" y="3833702"/>
            <a:ext cx="9305367" cy="672115"/>
          </a:xfrm>
          <a:prstGeom prst="rect">
            <a:avLst/>
          </a:prstGeom>
        </p:spPr>
        <p:txBody>
          <a:bodyPr anchor="t"/>
          <a:lstStyle>
            <a:lvl1pPr algn="l">
              <a:defRPr>
                <a:solidFill>
                  <a:schemeClr val="accent2"/>
                </a:solidFill>
              </a:defRPr>
            </a:lvl1pPr>
          </a:lstStyle>
          <a:p>
            <a:r>
              <a:rPr lang="en-US" dirty="0"/>
              <a:t>Slide New Section Title Here</a:t>
            </a:r>
          </a:p>
        </p:txBody>
      </p:sp>
      <p:sp>
        <p:nvSpPr>
          <p:cNvPr id="4" name="Subtitle 2">
            <a:extLst>
              <a:ext uri="{FF2B5EF4-FFF2-40B4-BE49-F238E27FC236}">
                <a16:creationId xmlns:a16="http://schemas.microsoft.com/office/drawing/2014/main" id="{EF092CDB-9274-2388-AB35-859D37622807}"/>
              </a:ext>
            </a:extLst>
          </p:cNvPr>
          <p:cNvSpPr>
            <a:spLocks noGrp="1"/>
          </p:cNvSpPr>
          <p:nvPr>
            <p:ph type="subTitle" idx="1" hasCustomPrompt="1"/>
          </p:nvPr>
        </p:nvSpPr>
        <p:spPr>
          <a:xfrm>
            <a:off x="636493" y="4651607"/>
            <a:ext cx="9596938" cy="520662"/>
          </a:xfrm>
          <a:prstGeom prst="rect">
            <a:avLst/>
          </a:prstGeom>
        </p:spPr>
        <p:txBody>
          <a:bodyPr anchor="t">
            <a:normAutofit/>
          </a:bodyPr>
          <a:lstStyle>
            <a:lvl1pPr marL="0" indent="0" algn="l">
              <a:buNone/>
              <a:defRPr sz="3200">
                <a:solidFill>
                  <a:schemeClr val="accent6"/>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New section subtitle here</a:t>
            </a:r>
          </a:p>
        </p:txBody>
      </p:sp>
    </p:spTree>
    <p:extLst>
      <p:ext uri="{BB962C8B-B14F-4D97-AF65-F5344CB8AC3E}">
        <p14:creationId xmlns:p14="http://schemas.microsoft.com/office/powerpoint/2010/main" val="3144082835"/>
      </p:ext>
    </p:extLst>
  </p:cSld>
  <p:clrMapOvr>
    <a:masterClrMapping/>
  </p:clrMapOvr>
  <p:hf sldNum="0" hdr="0" ftr="0" dt="0"/>
  <p:extLst>
    <p:ext uri="{DCECCB84-F9BA-43D5-87BE-67443E8EF086}">
      <p15:sldGuideLst xmlns:p15="http://schemas.microsoft.com/office/powerpoint/2012/main">
        <p15:guide id="2" pos="3840">
          <p15:clr>
            <a:srgbClr val="FBAE40"/>
          </p15:clr>
        </p15:guide>
        <p15:guide id="3"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0F98D2-46DD-6391-DF40-CB7B8B9FD16D}"/>
              </a:ext>
            </a:extLst>
          </p:cNvPr>
          <p:cNvSpPr>
            <a:spLocks noGrp="1"/>
          </p:cNvSpPr>
          <p:nvPr>
            <p:ph type="body" idx="1"/>
          </p:nvPr>
        </p:nvSpPr>
        <p:spPr>
          <a:xfrm>
            <a:off x="304799" y="189947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78D1FDBA-0FA9-7549-052F-5E4394151E22}"/>
              </a:ext>
            </a:extLst>
          </p:cNvPr>
          <p:cNvSpPr>
            <a:spLocks noGrp="1" noRot="1" noMove="1" noResize="1" noEditPoints="1" noAdjustHandles="1" noChangeArrowheads="1" noChangeShapeType="1"/>
          </p:cNvSpPr>
          <p:nvPr>
            <p:ph type="sldNum" sz="quarter" idx="4"/>
          </p:nvPr>
        </p:nvSpPr>
        <p:spPr>
          <a:xfrm>
            <a:off x="11490497" y="6416675"/>
            <a:ext cx="400050" cy="365125"/>
          </a:xfrm>
          <a:prstGeom prst="rect">
            <a:avLst/>
          </a:prstGeom>
        </p:spPr>
        <p:txBody>
          <a:bodyPr vert="horz" lIns="91440" tIns="45720" rIns="91440" bIns="45720" rtlCol="0" anchor="ctr"/>
          <a:lstStyle>
            <a:lvl1pPr algn="l">
              <a:defRPr sz="1100">
                <a:solidFill>
                  <a:srgbClr val="67696B"/>
                </a:solidFill>
              </a:defRPr>
            </a:lvl1pPr>
          </a:lstStyle>
          <a:p>
            <a:fld id="{9ACBF9FD-0A59-4681-978E-0C5C6EBEA146}" type="slidenum">
              <a:rPr lang="en-US" smtClean="0"/>
              <a:pPr/>
              <a:t>‹#›</a:t>
            </a:fld>
            <a:endParaRPr lang="en-US" dirty="0"/>
          </a:p>
        </p:txBody>
      </p:sp>
      <p:sp>
        <p:nvSpPr>
          <p:cNvPr id="15" name="Title Placeholder 14">
            <a:extLst>
              <a:ext uri="{FF2B5EF4-FFF2-40B4-BE49-F238E27FC236}">
                <a16:creationId xmlns:a16="http://schemas.microsoft.com/office/drawing/2014/main" id="{4FD866F9-B215-038A-34ED-72E5AB87FA70}"/>
              </a:ext>
            </a:extLst>
          </p:cNvPr>
          <p:cNvSpPr>
            <a:spLocks noGrp="1"/>
          </p:cNvSpPr>
          <p:nvPr>
            <p:ph type="title"/>
          </p:nvPr>
        </p:nvSpPr>
        <p:spPr>
          <a:xfrm>
            <a:off x="304800" y="381001"/>
            <a:ext cx="10515600" cy="1129960"/>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979318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3" r:id="rId4"/>
    <p:sldLayoutId id="2147483652" r:id="rId5"/>
    <p:sldLayoutId id="2147483661" r:id="rId6"/>
    <p:sldLayoutId id="2147483660" r:id="rId7"/>
    <p:sldLayoutId id="2147483651" r:id="rId8"/>
    <p:sldLayoutId id="2147483662" r:id="rId9"/>
  </p:sldLayoutIdLst>
  <p:hf hdr="0" dt="0"/>
  <p:txStyles>
    <p:titleStyle>
      <a:lvl1pPr algn="l" defTabSz="914400" rtl="0" eaLnBrk="1" latinLnBrk="0" hangingPunct="1">
        <a:lnSpc>
          <a:spcPct val="90000"/>
        </a:lnSpc>
        <a:spcBef>
          <a:spcPct val="0"/>
        </a:spcBef>
        <a:buNone/>
        <a:defRPr sz="4000" kern="1200">
          <a:solidFill>
            <a:srgbClr val="67696B"/>
          </a:solidFill>
          <a:latin typeface="+mn-lt"/>
          <a:ea typeface="+mj-ea"/>
          <a:cs typeface="+mj-cs"/>
        </a:defRPr>
      </a:lvl1pPr>
    </p:titleStyle>
    <p:bodyStyle>
      <a:lvl1pPr marL="285750" indent="-285750" algn="l" defTabSz="914400" rtl="0" eaLnBrk="1" latinLnBrk="0" hangingPunct="1">
        <a:lnSpc>
          <a:spcPct val="100000"/>
        </a:lnSpc>
        <a:spcBef>
          <a:spcPts val="1000"/>
        </a:spcBef>
        <a:buSzPct val="100000"/>
        <a:buFont typeface="Arial" panose="020B0604020202020204" pitchFamily="34" charset="0"/>
        <a:buChar char="•"/>
        <a:defRPr lang="en-US" sz="2600" kern="1200" dirty="0" smtClean="0">
          <a:solidFill>
            <a:srgbClr val="67696B"/>
          </a:solidFill>
          <a:latin typeface="+mn-lt"/>
          <a:ea typeface="+mn-ea"/>
          <a:cs typeface="+mn-cs"/>
        </a:defRPr>
      </a:lvl1pPr>
      <a:lvl2pPr marL="685800" indent="-228600" algn="l" defTabSz="914400" rtl="0" eaLnBrk="1" latinLnBrk="0" hangingPunct="1">
        <a:lnSpc>
          <a:spcPct val="100000"/>
        </a:lnSpc>
        <a:spcBef>
          <a:spcPts val="500"/>
        </a:spcBef>
        <a:buClr>
          <a:schemeClr val="accent2"/>
        </a:buClr>
        <a:buSzPct val="100000"/>
        <a:buFont typeface="Arial" panose="020B0604020202020204" pitchFamily="34" charset="0"/>
        <a:buChar char="•"/>
        <a:defRPr lang="en-US" sz="2400" kern="1200" dirty="0" smtClean="0">
          <a:solidFill>
            <a:srgbClr val="67696B"/>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SzPct val="100000"/>
        <a:buFont typeface="Arial" panose="020B0604020202020204" pitchFamily="34" charset="0"/>
        <a:buChar char="•"/>
        <a:defRPr lang="en-US" sz="2400" kern="1200" dirty="0" smtClean="0">
          <a:solidFill>
            <a:srgbClr val="67696B"/>
          </a:solidFill>
          <a:latin typeface="+mn-lt"/>
          <a:ea typeface="+mn-ea"/>
          <a:cs typeface="+mn-cs"/>
        </a:defRPr>
      </a:lvl3pPr>
      <a:lvl4pPr marL="1600200" indent="-228600" algn="l" defTabSz="914400" rtl="0" eaLnBrk="1" latinLnBrk="0" hangingPunct="1">
        <a:lnSpc>
          <a:spcPct val="100000"/>
        </a:lnSpc>
        <a:spcBef>
          <a:spcPts val="500"/>
        </a:spcBef>
        <a:buClr>
          <a:schemeClr val="accent4"/>
        </a:buClr>
        <a:buSzPct val="100000"/>
        <a:buFont typeface="Arial" panose="020B0604020202020204" pitchFamily="34" charset="0"/>
        <a:buChar char="•"/>
        <a:defRPr lang="en-US" sz="2400" kern="1200" dirty="0" smtClean="0">
          <a:solidFill>
            <a:srgbClr val="67696B"/>
          </a:solidFill>
          <a:latin typeface="+mn-lt"/>
          <a:ea typeface="+mn-ea"/>
          <a:cs typeface="+mn-cs"/>
        </a:defRPr>
      </a:lvl4pPr>
      <a:lvl5pPr marL="2057400" indent="-228600" algn="l" defTabSz="914400" rtl="0" eaLnBrk="1" latinLnBrk="0" hangingPunct="1">
        <a:lnSpc>
          <a:spcPct val="100000"/>
        </a:lnSpc>
        <a:spcBef>
          <a:spcPts val="500"/>
        </a:spcBef>
        <a:buSzPct val="100000"/>
        <a:buFont typeface="Arial" panose="020B0604020202020204" pitchFamily="34" charset="0"/>
        <a:buChar char="•"/>
        <a:defRPr lang="en-US" sz="2400" kern="1200" dirty="0" smtClean="0">
          <a:solidFill>
            <a:srgbClr val="6769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40" userDrawn="1">
          <p15:clr>
            <a:srgbClr val="F26B43"/>
          </p15:clr>
        </p15:guide>
        <p15:guide id="4" orient="horz" pos="4104" userDrawn="1">
          <p15:clr>
            <a:srgbClr val="F26B43"/>
          </p15:clr>
        </p15:guide>
        <p15:guide id="5" pos="7488" userDrawn="1">
          <p15:clr>
            <a:srgbClr val="F26B43"/>
          </p15:clr>
        </p15:guide>
        <p15:guide id="6" pos="192" userDrawn="1">
          <p15:clr>
            <a:srgbClr val="F26B43"/>
          </p15:clr>
        </p15:guide>
        <p15:guide id="7" orient="horz" pos="4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83931" y="2168288"/>
            <a:ext cx="11824138" cy="132556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6000"/>
              <a:buFont typeface="Trebuchet MS"/>
              <a:buNone/>
              <a:defRPr sz="6000" b="1"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4"/>
          <p:cNvSpPr txBox="1">
            <a:spLocks noGrp="1"/>
          </p:cNvSpPr>
          <p:nvPr>
            <p:ph type="dt" idx="10"/>
          </p:nvPr>
        </p:nvSpPr>
        <p:spPr>
          <a:xfrm>
            <a:off x="4724400" y="4907535"/>
            <a:ext cx="27432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000">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3" name="Google Shape;63;p14"/>
          <p:cNvSpPr/>
          <p:nvPr/>
        </p:nvSpPr>
        <p:spPr>
          <a:xfrm>
            <a:off x="0" y="6256612"/>
            <a:ext cx="12192000" cy="6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14"/>
          <p:cNvSpPr txBox="1">
            <a:spLocks noGrp="1"/>
          </p:cNvSpPr>
          <p:nvPr>
            <p:ph type="sldNum" idx="12"/>
          </p:nvPr>
        </p:nvSpPr>
        <p:spPr>
          <a:xfrm>
            <a:off x="9174126" y="63707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Trebuchet MS"/>
                <a:ea typeface="Trebuchet MS"/>
                <a:cs typeface="Trebuchet MS"/>
                <a:sym typeface="Trebuchet MS"/>
              </a:defRPr>
            </a:lvl1pPr>
            <a:lvl2pPr marL="0" marR="0" lvl="1" indent="0" algn="r" rtl="0">
              <a:spcBef>
                <a:spcPts val="0"/>
              </a:spcBef>
              <a:buNone/>
              <a:defRPr sz="1200">
                <a:solidFill>
                  <a:schemeClr val="dk1"/>
                </a:solidFill>
                <a:latin typeface="Trebuchet MS"/>
                <a:ea typeface="Trebuchet MS"/>
                <a:cs typeface="Trebuchet MS"/>
                <a:sym typeface="Trebuchet MS"/>
              </a:defRPr>
            </a:lvl2pPr>
            <a:lvl3pPr marL="0" marR="0" lvl="2" indent="0" algn="r" rtl="0">
              <a:spcBef>
                <a:spcPts val="0"/>
              </a:spcBef>
              <a:buNone/>
              <a:defRPr sz="1200">
                <a:solidFill>
                  <a:schemeClr val="dk1"/>
                </a:solidFill>
                <a:latin typeface="Trebuchet MS"/>
                <a:ea typeface="Trebuchet MS"/>
                <a:cs typeface="Trebuchet MS"/>
                <a:sym typeface="Trebuchet MS"/>
              </a:defRPr>
            </a:lvl3pPr>
            <a:lvl4pPr marL="0" marR="0" lvl="3" indent="0" algn="r" rtl="0">
              <a:spcBef>
                <a:spcPts val="0"/>
              </a:spcBef>
              <a:buNone/>
              <a:defRPr sz="1200">
                <a:solidFill>
                  <a:schemeClr val="dk1"/>
                </a:solidFill>
                <a:latin typeface="Trebuchet MS"/>
                <a:ea typeface="Trebuchet MS"/>
                <a:cs typeface="Trebuchet MS"/>
                <a:sym typeface="Trebuchet MS"/>
              </a:defRPr>
            </a:lvl4pPr>
            <a:lvl5pPr marL="0" marR="0" lvl="4" indent="0" algn="r" rtl="0">
              <a:spcBef>
                <a:spcPts val="0"/>
              </a:spcBef>
              <a:buNone/>
              <a:defRPr sz="1200">
                <a:solidFill>
                  <a:schemeClr val="dk1"/>
                </a:solidFill>
                <a:latin typeface="Trebuchet MS"/>
                <a:ea typeface="Trebuchet MS"/>
                <a:cs typeface="Trebuchet MS"/>
                <a:sym typeface="Trebuchet MS"/>
              </a:defRPr>
            </a:lvl5pPr>
            <a:lvl6pPr marL="0" marR="0" lvl="5" indent="0" algn="r" rtl="0">
              <a:spcBef>
                <a:spcPts val="0"/>
              </a:spcBef>
              <a:buNone/>
              <a:defRPr sz="1200">
                <a:solidFill>
                  <a:schemeClr val="dk1"/>
                </a:solidFill>
                <a:latin typeface="Trebuchet MS"/>
                <a:ea typeface="Trebuchet MS"/>
                <a:cs typeface="Trebuchet MS"/>
                <a:sym typeface="Trebuchet MS"/>
              </a:defRPr>
            </a:lvl6pPr>
            <a:lvl7pPr marL="0" marR="0" lvl="6" indent="0" algn="r" rtl="0">
              <a:spcBef>
                <a:spcPts val="0"/>
              </a:spcBef>
              <a:buNone/>
              <a:defRPr sz="1200">
                <a:solidFill>
                  <a:schemeClr val="dk1"/>
                </a:solidFill>
                <a:latin typeface="Trebuchet MS"/>
                <a:ea typeface="Trebuchet MS"/>
                <a:cs typeface="Trebuchet MS"/>
                <a:sym typeface="Trebuchet MS"/>
              </a:defRPr>
            </a:lvl7pPr>
            <a:lvl8pPr marL="0" marR="0" lvl="7" indent="0" algn="r" rtl="0">
              <a:spcBef>
                <a:spcPts val="0"/>
              </a:spcBef>
              <a:buNone/>
              <a:defRPr sz="1200">
                <a:solidFill>
                  <a:schemeClr val="dk1"/>
                </a:solidFill>
                <a:latin typeface="Trebuchet MS"/>
                <a:ea typeface="Trebuchet MS"/>
                <a:cs typeface="Trebuchet MS"/>
                <a:sym typeface="Trebuchet MS"/>
              </a:defRPr>
            </a:lvl8pPr>
            <a:lvl9pPr marL="0" marR="0" lvl="8" indent="0" algn="r" rtl="0">
              <a:spcBef>
                <a:spcPts val="0"/>
              </a:spcBef>
              <a:buNone/>
              <a:defRPr sz="1200">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14" descr="A picture containing clock&#10;&#10;Description automatically generated"/>
          <p:cNvPicPr preferRelativeResize="0"/>
          <p:nvPr/>
        </p:nvPicPr>
        <p:blipFill rotWithShape="1">
          <a:blip r:embed="rId14">
            <a:alphaModFix/>
          </a:blip>
          <a:srcRect/>
          <a:stretch/>
        </p:blipFill>
        <p:spPr>
          <a:xfrm>
            <a:off x="274674" y="6363571"/>
            <a:ext cx="2214118" cy="379490"/>
          </a:xfrm>
          <a:prstGeom prst="rect">
            <a:avLst/>
          </a:prstGeom>
          <a:noFill/>
          <a:ln>
            <a:noFill/>
          </a:ln>
        </p:spPr>
      </p:pic>
    </p:spTree>
    <p:extLst>
      <p:ext uri="{BB962C8B-B14F-4D97-AF65-F5344CB8AC3E}">
        <p14:creationId xmlns:p14="http://schemas.microsoft.com/office/powerpoint/2010/main" val="3291421336"/>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183931" y="2193925"/>
            <a:ext cx="11824138" cy="132556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2"/>
              </a:buClr>
              <a:buSzPts val="6000"/>
              <a:buFont typeface="Trebuchet MS"/>
              <a:buNone/>
              <a:defRPr sz="6000" b="1"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dt" idx="10"/>
          </p:nvPr>
        </p:nvSpPr>
        <p:spPr>
          <a:xfrm>
            <a:off x="4724400" y="4907535"/>
            <a:ext cx="27432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p:nvPr/>
        </p:nvSpPr>
        <p:spPr>
          <a:xfrm>
            <a:off x="0" y="6256612"/>
            <a:ext cx="12192000" cy="609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1"/>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Trebuchet MS"/>
                <a:ea typeface="Trebuchet MS"/>
                <a:cs typeface="Trebuchet MS"/>
                <a:sym typeface="Trebuchet MS"/>
              </a:defRPr>
            </a:lvl1pPr>
            <a:lvl2pPr marL="0" marR="0" lvl="1" indent="0" algn="r" rtl="0">
              <a:spcBef>
                <a:spcPts val="0"/>
              </a:spcBef>
              <a:buNone/>
              <a:defRPr sz="1200" b="0" i="0" u="none" strike="noStrike" cap="none">
                <a:solidFill>
                  <a:schemeClr val="lt1"/>
                </a:solidFill>
                <a:latin typeface="Trebuchet MS"/>
                <a:ea typeface="Trebuchet MS"/>
                <a:cs typeface="Trebuchet MS"/>
                <a:sym typeface="Trebuchet MS"/>
              </a:defRPr>
            </a:lvl2pPr>
            <a:lvl3pPr marL="0" marR="0" lvl="2" indent="0" algn="r" rtl="0">
              <a:spcBef>
                <a:spcPts val="0"/>
              </a:spcBef>
              <a:buNone/>
              <a:defRPr sz="1200" b="0" i="0" u="none" strike="noStrike" cap="none">
                <a:solidFill>
                  <a:schemeClr val="lt1"/>
                </a:solidFill>
                <a:latin typeface="Trebuchet MS"/>
                <a:ea typeface="Trebuchet MS"/>
                <a:cs typeface="Trebuchet MS"/>
                <a:sym typeface="Trebuchet MS"/>
              </a:defRPr>
            </a:lvl3pPr>
            <a:lvl4pPr marL="0" marR="0" lvl="3" indent="0" algn="r" rtl="0">
              <a:spcBef>
                <a:spcPts val="0"/>
              </a:spcBef>
              <a:buNone/>
              <a:defRPr sz="1200" b="0" i="0" u="none" strike="noStrike" cap="none">
                <a:solidFill>
                  <a:schemeClr val="lt1"/>
                </a:solidFill>
                <a:latin typeface="Trebuchet MS"/>
                <a:ea typeface="Trebuchet MS"/>
                <a:cs typeface="Trebuchet MS"/>
                <a:sym typeface="Trebuchet MS"/>
              </a:defRPr>
            </a:lvl4pPr>
            <a:lvl5pPr marL="0" marR="0" lvl="4" indent="0" algn="r" rtl="0">
              <a:spcBef>
                <a:spcPts val="0"/>
              </a:spcBef>
              <a:buNone/>
              <a:defRPr sz="1200" b="0" i="0" u="none" strike="noStrike" cap="none">
                <a:solidFill>
                  <a:schemeClr val="lt1"/>
                </a:solidFill>
                <a:latin typeface="Trebuchet MS"/>
                <a:ea typeface="Trebuchet MS"/>
                <a:cs typeface="Trebuchet MS"/>
                <a:sym typeface="Trebuchet MS"/>
              </a:defRPr>
            </a:lvl5pPr>
            <a:lvl6pPr marL="0" marR="0" lvl="5" indent="0" algn="r" rtl="0">
              <a:spcBef>
                <a:spcPts val="0"/>
              </a:spcBef>
              <a:buNone/>
              <a:defRPr sz="1200" b="0" i="0" u="none" strike="noStrike" cap="none">
                <a:solidFill>
                  <a:schemeClr val="lt1"/>
                </a:solidFill>
                <a:latin typeface="Trebuchet MS"/>
                <a:ea typeface="Trebuchet MS"/>
                <a:cs typeface="Trebuchet MS"/>
                <a:sym typeface="Trebuchet MS"/>
              </a:defRPr>
            </a:lvl6pPr>
            <a:lvl7pPr marL="0" marR="0" lvl="6" indent="0" algn="r" rtl="0">
              <a:spcBef>
                <a:spcPts val="0"/>
              </a:spcBef>
              <a:buNone/>
              <a:defRPr sz="1200" b="0" i="0" u="none" strike="noStrike" cap="none">
                <a:solidFill>
                  <a:schemeClr val="lt1"/>
                </a:solidFill>
                <a:latin typeface="Trebuchet MS"/>
                <a:ea typeface="Trebuchet MS"/>
                <a:cs typeface="Trebuchet MS"/>
                <a:sym typeface="Trebuchet MS"/>
              </a:defRPr>
            </a:lvl7pPr>
            <a:lvl8pPr marL="0" marR="0" lvl="7" indent="0" algn="r" rtl="0">
              <a:spcBef>
                <a:spcPts val="0"/>
              </a:spcBef>
              <a:buNone/>
              <a:defRPr sz="1200" b="0" i="0" u="none" strike="noStrike" cap="none">
                <a:solidFill>
                  <a:schemeClr val="lt1"/>
                </a:solidFill>
                <a:latin typeface="Trebuchet MS"/>
                <a:ea typeface="Trebuchet MS"/>
                <a:cs typeface="Trebuchet MS"/>
                <a:sym typeface="Trebuchet MS"/>
              </a:defRPr>
            </a:lvl8pPr>
            <a:lvl9pPr marL="0" marR="0" lvl="8" indent="0" algn="r" rtl="0">
              <a:spcBef>
                <a:spcPts val="0"/>
              </a:spcBef>
              <a:buNone/>
              <a:defRPr sz="1200" b="0"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4">
            <a:alphaModFix/>
          </a:blip>
          <a:srcRect/>
          <a:stretch/>
        </p:blipFill>
        <p:spPr>
          <a:xfrm>
            <a:off x="274320" y="6364224"/>
            <a:ext cx="2268059" cy="384048"/>
          </a:xfrm>
          <a:prstGeom prst="rect">
            <a:avLst/>
          </a:prstGeom>
          <a:noFill/>
          <a:ln>
            <a:noFill/>
          </a:ln>
        </p:spPr>
      </p:pic>
    </p:spTree>
    <p:extLst>
      <p:ext uri="{BB962C8B-B14F-4D97-AF65-F5344CB8AC3E}">
        <p14:creationId xmlns:p14="http://schemas.microsoft.com/office/powerpoint/2010/main" val="1484739701"/>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civhc.org/scholarship/"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9.emf"/><Relationship Id="rId4" Type="http://schemas.openxmlformats.org/officeDocument/2006/relationships/package" Target="../embeddings/Microsoft_Excel_Worksheet1.xlsx"/></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A2C0-964C-E1AD-268F-84C475DD10A1}"/>
              </a:ext>
            </a:extLst>
          </p:cNvPr>
          <p:cNvSpPr>
            <a:spLocks noGrp="1"/>
          </p:cNvSpPr>
          <p:nvPr>
            <p:ph type="ctrTitle"/>
          </p:nvPr>
        </p:nvSpPr>
        <p:spPr>
          <a:xfrm>
            <a:off x="606341" y="694630"/>
            <a:ext cx="9596938" cy="706404"/>
          </a:xfrm>
        </p:spPr>
        <p:txBody>
          <a:bodyPr>
            <a:normAutofit fontScale="90000"/>
          </a:bodyPr>
          <a:lstStyle/>
          <a:p>
            <a:r>
              <a:rPr lang="en-US" dirty="0"/>
              <a:t>CO APCD Advisory Committee</a:t>
            </a:r>
          </a:p>
        </p:txBody>
      </p:sp>
      <p:sp>
        <p:nvSpPr>
          <p:cNvPr id="3" name="Subtitle 2">
            <a:extLst>
              <a:ext uri="{FF2B5EF4-FFF2-40B4-BE49-F238E27FC236}">
                <a16:creationId xmlns:a16="http://schemas.microsoft.com/office/drawing/2014/main" id="{4E6AA094-02A4-3708-DEC5-87B68FBE9AD0}"/>
              </a:ext>
            </a:extLst>
          </p:cNvPr>
          <p:cNvSpPr>
            <a:spLocks noGrp="1"/>
          </p:cNvSpPr>
          <p:nvPr>
            <p:ph type="subTitle" idx="1"/>
          </p:nvPr>
        </p:nvSpPr>
        <p:spPr>
          <a:xfrm>
            <a:off x="606341" y="1468949"/>
            <a:ext cx="9596938" cy="520662"/>
          </a:xfrm>
        </p:spPr>
        <p:txBody>
          <a:bodyPr>
            <a:normAutofit fontScale="92500" lnSpcReduction="10000"/>
          </a:bodyPr>
          <a:lstStyle/>
          <a:p>
            <a:r>
              <a:rPr lang="en-US" dirty="0"/>
              <a:t>March 12, 2024</a:t>
            </a:r>
          </a:p>
        </p:txBody>
      </p:sp>
    </p:spTree>
    <p:extLst>
      <p:ext uri="{BB962C8B-B14F-4D97-AF65-F5344CB8AC3E}">
        <p14:creationId xmlns:p14="http://schemas.microsoft.com/office/powerpoint/2010/main" val="136935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D629A-5A97-3559-3AAC-0E0EF788940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08CC9A-2836-7D76-DF9D-CF9D49953AA0}"/>
              </a:ext>
            </a:extLst>
          </p:cNvPr>
          <p:cNvSpPr>
            <a:spLocks noGrp="1"/>
          </p:cNvSpPr>
          <p:nvPr>
            <p:ph type="sldNum" sz="quarter" idx="11"/>
          </p:nvPr>
        </p:nvSpPr>
        <p:spPr/>
        <p:txBody>
          <a:bodyPr/>
          <a:lstStyle/>
          <a:p>
            <a:fld id="{9ACBF9FD-0A59-4681-978E-0C5C6EBEA146}" type="slidenum">
              <a:rPr lang="en-US" smtClean="0"/>
              <a:pPr/>
              <a:t>10</a:t>
            </a:fld>
            <a:endParaRPr lang="en-US" dirty="0"/>
          </a:p>
        </p:txBody>
      </p:sp>
      <p:sp>
        <p:nvSpPr>
          <p:cNvPr id="5" name="Title 4">
            <a:extLst>
              <a:ext uri="{FF2B5EF4-FFF2-40B4-BE49-F238E27FC236}">
                <a16:creationId xmlns:a16="http://schemas.microsoft.com/office/drawing/2014/main" id="{28659C01-6E01-40E3-7C75-D4B469AD3676}"/>
              </a:ext>
            </a:extLst>
          </p:cNvPr>
          <p:cNvSpPr>
            <a:spLocks noGrp="1"/>
          </p:cNvSpPr>
          <p:nvPr>
            <p:ph type="title"/>
          </p:nvPr>
        </p:nvSpPr>
        <p:spPr/>
        <p:txBody>
          <a:bodyPr/>
          <a:lstStyle/>
          <a:p>
            <a:r>
              <a:rPr lang="en-US" dirty="0"/>
              <a:t>Multi-State Data Set Initiative (Pilot)</a:t>
            </a:r>
          </a:p>
        </p:txBody>
      </p:sp>
      <p:sp>
        <p:nvSpPr>
          <p:cNvPr id="6" name="Content Placeholder 5">
            <a:extLst>
              <a:ext uri="{FF2B5EF4-FFF2-40B4-BE49-F238E27FC236}">
                <a16:creationId xmlns:a16="http://schemas.microsoft.com/office/drawing/2014/main" id="{CA8D52B3-40E2-DD38-633C-AE55B28E86A2}"/>
              </a:ext>
            </a:extLst>
          </p:cNvPr>
          <p:cNvSpPr>
            <a:spLocks noGrp="1"/>
          </p:cNvSpPr>
          <p:nvPr>
            <p:ph idx="1"/>
          </p:nvPr>
        </p:nvSpPr>
        <p:spPr>
          <a:xfrm>
            <a:off x="2454699" y="1578451"/>
            <a:ext cx="9139112" cy="4838224"/>
          </a:xfrm>
        </p:spPr>
        <p:txBody>
          <a:bodyPr>
            <a:normAutofit fontScale="92500" lnSpcReduction="20000"/>
          </a:bodyPr>
          <a:lstStyle/>
          <a:p>
            <a:pPr marL="0" indent="0">
              <a:buNone/>
            </a:pPr>
            <a:r>
              <a:rPr lang="en-US" sz="3200" b="1" dirty="0">
                <a:solidFill>
                  <a:schemeClr val="accent2"/>
                </a:solidFill>
              </a:rPr>
              <a:t>Progress to date:</a:t>
            </a:r>
          </a:p>
          <a:p>
            <a:r>
              <a:rPr lang="en-US" dirty="0"/>
              <a:t>MOUs in place with CO, ME, VA for pilot work. Interest in participation from several other states.</a:t>
            </a:r>
          </a:p>
          <a:p>
            <a:r>
              <a:rPr lang="en-US" dirty="0"/>
              <a:t>Target use cases identified through focus group and partner interviews.</a:t>
            </a:r>
          </a:p>
          <a:p>
            <a:r>
              <a:rPr lang="en-US" dirty="0"/>
              <a:t>Initial development of aligned application (building off ASPE/RAND work published 10/23), data governance, data use agreements.</a:t>
            </a:r>
          </a:p>
          <a:p>
            <a:r>
              <a:rPr lang="en-US" dirty="0"/>
              <a:t>Finalizing crosswalk of the three state DSGs; awaiting finalization of data sharing agreements to bring the data together in line with the crosswalk.</a:t>
            </a:r>
          </a:p>
          <a:p>
            <a:r>
              <a:rPr lang="en-US" dirty="0"/>
              <a:t>Ongoing funding conversations from public and private funders.</a:t>
            </a:r>
          </a:p>
          <a:p>
            <a:r>
              <a:rPr lang="en-US" dirty="0"/>
              <a:t>Pilot completion ~10-12 </a:t>
            </a:r>
            <a:r>
              <a:rPr lang="en-US" dirty="0" err="1"/>
              <a:t>wks</a:t>
            </a:r>
            <a:r>
              <a:rPr lang="en-US" dirty="0"/>
              <a:t>, testing with focus group researchers to follow.</a:t>
            </a:r>
          </a:p>
          <a:p>
            <a:endParaRPr lang="en-US" dirty="0"/>
          </a:p>
        </p:txBody>
      </p:sp>
    </p:spTree>
    <p:extLst>
      <p:ext uri="{BB962C8B-B14F-4D97-AF65-F5344CB8AC3E}">
        <p14:creationId xmlns:p14="http://schemas.microsoft.com/office/powerpoint/2010/main" val="340885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E0B694-0F81-4A91-B96E-F641CAF8A546}"/>
              </a:ext>
            </a:extLst>
          </p:cNvPr>
          <p:cNvSpPr>
            <a:spLocks noGrp="1"/>
          </p:cNvSpPr>
          <p:nvPr>
            <p:ph type="sldNum" sz="quarter" idx="11"/>
          </p:nvPr>
        </p:nvSpPr>
        <p:spPr/>
        <p:txBody>
          <a:bodyPr/>
          <a:lstStyle/>
          <a:p>
            <a:fld id="{9ACBF9FD-0A59-4681-978E-0C5C6EBEA146}" type="slidenum">
              <a:rPr lang="en-US" smtClean="0"/>
              <a:pPr/>
              <a:t>11</a:t>
            </a:fld>
            <a:endParaRPr lang="en-US" dirty="0"/>
          </a:p>
        </p:txBody>
      </p:sp>
      <p:sp>
        <p:nvSpPr>
          <p:cNvPr id="3" name="Title 2">
            <a:extLst>
              <a:ext uri="{FF2B5EF4-FFF2-40B4-BE49-F238E27FC236}">
                <a16:creationId xmlns:a16="http://schemas.microsoft.com/office/drawing/2014/main" id="{343DA380-7A76-496C-8F68-13AAF446CCA2}"/>
              </a:ext>
            </a:extLst>
          </p:cNvPr>
          <p:cNvSpPr>
            <a:spLocks noGrp="1"/>
          </p:cNvSpPr>
          <p:nvPr>
            <p:ph type="title"/>
          </p:nvPr>
        </p:nvSpPr>
        <p:spPr/>
        <p:txBody>
          <a:bodyPr/>
          <a:lstStyle/>
          <a:p>
            <a:r>
              <a:rPr lang="en-US" dirty="0"/>
              <a:t>FY 23 Scholarship – Summary as of 2/29/2024</a:t>
            </a:r>
          </a:p>
        </p:txBody>
      </p:sp>
      <p:sp>
        <p:nvSpPr>
          <p:cNvPr id="4" name="Content Placeholder 3">
            <a:extLst>
              <a:ext uri="{FF2B5EF4-FFF2-40B4-BE49-F238E27FC236}">
                <a16:creationId xmlns:a16="http://schemas.microsoft.com/office/drawing/2014/main" id="{3FD1DBA7-19A8-44DB-8600-128DA9FC6DC3}"/>
              </a:ext>
            </a:extLst>
          </p:cNvPr>
          <p:cNvSpPr>
            <a:spLocks noGrp="1"/>
          </p:cNvSpPr>
          <p:nvPr>
            <p:ph idx="1"/>
          </p:nvPr>
        </p:nvSpPr>
        <p:spPr>
          <a:xfrm>
            <a:off x="607155" y="1563132"/>
            <a:ext cx="10977690" cy="5036105"/>
          </a:xfrm>
        </p:spPr>
        <p:txBody>
          <a:bodyPr>
            <a:normAutofit fontScale="92500"/>
          </a:bodyPr>
          <a:lstStyle/>
          <a:p>
            <a:r>
              <a:rPr lang="en-US" b="1" dirty="0"/>
              <a:t>Information about the Scholarship can be found here:</a:t>
            </a:r>
          </a:p>
          <a:p>
            <a:pPr lvl="1"/>
            <a:r>
              <a:rPr lang="en-US" u="sng" dirty="0">
                <a:solidFill>
                  <a:schemeClr val="accent1"/>
                </a:solidFill>
                <a:hlinkClick r:id="rId2">
                  <a:extLst>
                    <a:ext uri="{A12FA001-AC4F-418D-AE19-62706E023703}">
                      <ahyp:hlinkClr xmlns:ahyp="http://schemas.microsoft.com/office/drawing/2018/hyperlinkcolor" val="tx"/>
                    </a:ext>
                  </a:extLst>
                </a:hlinkClick>
              </a:rPr>
              <a:t>https://www.civhc.org/scholarship/</a:t>
            </a:r>
            <a:endParaRPr lang="en-US" b="1" dirty="0"/>
          </a:p>
          <a:p>
            <a:r>
              <a:rPr lang="en-US" b="1" dirty="0"/>
              <a:t>Applications Fully Approved</a:t>
            </a:r>
          </a:p>
          <a:p>
            <a:pPr lvl="1"/>
            <a:r>
              <a:rPr lang="en-US" dirty="0">
                <a:solidFill>
                  <a:schemeClr val="accent1"/>
                </a:solidFill>
              </a:rPr>
              <a:t>15</a:t>
            </a:r>
            <a:r>
              <a:rPr lang="en-US" dirty="0"/>
              <a:t> projects have been approved totaling </a:t>
            </a:r>
            <a:r>
              <a:rPr lang="en-US" dirty="0">
                <a:solidFill>
                  <a:schemeClr val="accent1"/>
                </a:solidFill>
              </a:rPr>
              <a:t>$303,902</a:t>
            </a:r>
            <a:r>
              <a:rPr lang="en-US" dirty="0"/>
              <a:t> of the $500,000 total available, </a:t>
            </a:r>
            <a:r>
              <a:rPr lang="en-US" dirty="0">
                <a:solidFill>
                  <a:schemeClr val="accent1"/>
                </a:solidFill>
              </a:rPr>
              <a:t>60.7% </a:t>
            </a:r>
            <a:r>
              <a:rPr lang="en-US" dirty="0"/>
              <a:t>of the annual funds </a:t>
            </a:r>
          </a:p>
          <a:p>
            <a:r>
              <a:rPr lang="en-US" b="1" dirty="0"/>
              <a:t>Pending Projects </a:t>
            </a:r>
          </a:p>
          <a:p>
            <a:pPr lvl="1"/>
            <a:r>
              <a:rPr lang="en-US" dirty="0"/>
              <a:t>Currently there is </a:t>
            </a:r>
            <a:r>
              <a:rPr lang="en-US" dirty="0">
                <a:solidFill>
                  <a:schemeClr val="accent1"/>
                </a:solidFill>
              </a:rPr>
              <a:t>1</a:t>
            </a:r>
            <a:r>
              <a:rPr lang="en-US" dirty="0"/>
              <a:t> project in review totaling </a:t>
            </a:r>
            <a:r>
              <a:rPr lang="en-US" dirty="0">
                <a:solidFill>
                  <a:schemeClr val="accent1"/>
                </a:solidFill>
              </a:rPr>
              <a:t>$9,687</a:t>
            </a:r>
          </a:p>
          <a:p>
            <a:pPr lvl="1"/>
            <a:r>
              <a:rPr lang="en-US" dirty="0"/>
              <a:t>Counting pending projects,</a:t>
            </a:r>
            <a:r>
              <a:rPr lang="en-US" dirty="0">
                <a:solidFill>
                  <a:schemeClr val="accent1"/>
                </a:solidFill>
              </a:rPr>
              <a:t> $313,589 </a:t>
            </a:r>
            <a:r>
              <a:rPr lang="en-US" dirty="0"/>
              <a:t>has been applied for, </a:t>
            </a:r>
            <a:r>
              <a:rPr lang="en-US" dirty="0">
                <a:solidFill>
                  <a:schemeClr val="accent2"/>
                </a:solidFill>
              </a:rPr>
              <a:t>62.7%</a:t>
            </a:r>
            <a:r>
              <a:rPr lang="en-US" dirty="0"/>
              <a:t> of the annual funds</a:t>
            </a:r>
          </a:p>
          <a:p>
            <a:pPr lvl="1"/>
            <a:r>
              <a:rPr lang="en-US" dirty="0">
                <a:solidFill>
                  <a:schemeClr val="accent1"/>
                </a:solidFill>
              </a:rPr>
              <a:t>7</a:t>
            </a:r>
            <a:r>
              <a:rPr lang="en-US" dirty="0"/>
              <a:t> potential projects that have not been submitted with a potential of </a:t>
            </a:r>
            <a:r>
              <a:rPr lang="en-US" dirty="0">
                <a:solidFill>
                  <a:schemeClr val="accent1"/>
                </a:solidFill>
              </a:rPr>
              <a:t>~$150,000 </a:t>
            </a:r>
            <a:r>
              <a:rPr lang="en-US" dirty="0"/>
              <a:t>requested in scholarship funding</a:t>
            </a:r>
          </a:p>
          <a:p>
            <a:pPr marL="457200" lvl="1" indent="0">
              <a:buNone/>
            </a:pPr>
            <a:endParaRPr lang="en-US" b="1" dirty="0"/>
          </a:p>
          <a:p>
            <a:pPr marL="457200" lvl="1" indent="0">
              <a:buNone/>
            </a:pPr>
            <a:r>
              <a:rPr lang="en-US" dirty="0">
                <a:solidFill>
                  <a:schemeClr val="accent2"/>
                </a:solidFill>
              </a:rPr>
              <a:t>$186,411 </a:t>
            </a:r>
            <a:r>
              <a:rPr lang="en-US" dirty="0"/>
              <a:t>– remaining funds available for this fiscal year</a:t>
            </a:r>
          </a:p>
          <a:p>
            <a:pPr marL="457200" lvl="1" indent="0">
              <a:buNone/>
            </a:pPr>
            <a:endParaRPr lang="en-US" dirty="0"/>
          </a:p>
        </p:txBody>
      </p:sp>
    </p:spTree>
    <p:extLst>
      <p:ext uri="{BB962C8B-B14F-4D97-AF65-F5344CB8AC3E}">
        <p14:creationId xmlns:p14="http://schemas.microsoft.com/office/powerpoint/2010/main" val="390360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07E361-2AEC-49CD-A193-868C8CC2FFFB}"/>
              </a:ext>
            </a:extLst>
          </p:cNvPr>
          <p:cNvSpPr>
            <a:spLocks noGrp="1"/>
          </p:cNvSpPr>
          <p:nvPr>
            <p:ph type="sldNum" sz="quarter" idx="11"/>
          </p:nvPr>
        </p:nvSpPr>
        <p:spPr/>
        <p:txBody>
          <a:bodyPr/>
          <a:lstStyle/>
          <a:p>
            <a:fld id="{9ACBF9FD-0A59-4681-978E-0C5C6EBEA146}" type="slidenum">
              <a:rPr lang="en-US" smtClean="0"/>
              <a:pPr/>
              <a:t>12</a:t>
            </a:fld>
            <a:endParaRPr lang="en-US" dirty="0"/>
          </a:p>
        </p:txBody>
      </p:sp>
      <p:sp>
        <p:nvSpPr>
          <p:cNvPr id="3" name="Title 2">
            <a:extLst>
              <a:ext uri="{FF2B5EF4-FFF2-40B4-BE49-F238E27FC236}">
                <a16:creationId xmlns:a16="http://schemas.microsoft.com/office/drawing/2014/main" id="{838D5556-4F3C-4F06-B0C8-654827869CF9}"/>
              </a:ext>
            </a:extLst>
          </p:cNvPr>
          <p:cNvSpPr>
            <a:spLocks noGrp="1"/>
          </p:cNvSpPr>
          <p:nvPr>
            <p:ph type="title"/>
          </p:nvPr>
        </p:nvSpPr>
        <p:spPr>
          <a:xfrm>
            <a:off x="607154" y="153708"/>
            <a:ext cx="10977692" cy="666750"/>
          </a:xfrm>
        </p:spPr>
        <p:txBody>
          <a:bodyPr/>
          <a:lstStyle/>
          <a:p>
            <a:r>
              <a:rPr lang="en-US" dirty="0"/>
              <a:t>FY 23-24 Scholarship – Summary as of 2/29/2024</a:t>
            </a:r>
          </a:p>
        </p:txBody>
      </p:sp>
      <p:pic>
        <p:nvPicPr>
          <p:cNvPr id="4" name="Picture 3">
            <a:extLst>
              <a:ext uri="{FF2B5EF4-FFF2-40B4-BE49-F238E27FC236}">
                <a16:creationId xmlns:a16="http://schemas.microsoft.com/office/drawing/2014/main" id="{9E63B337-3E0E-4E19-B8D2-2122BCF5E05E}"/>
              </a:ext>
            </a:extLst>
          </p:cNvPr>
          <p:cNvPicPr>
            <a:picLocks noChangeAspect="1"/>
          </p:cNvPicPr>
          <p:nvPr/>
        </p:nvPicPr>
        <p:blipFill>
          <a:blip r:embed="rId2"/>
          <a:stretch>
            <a:fillRect/>
          </a:stretch>
        </p:blipFill>
        <p:spPr>
          <a:xfrm>
            <a:off x="1726266" y="846860"/>
            <a:ext cx="7955616" cy="5857432"/>
          </a:xfrm>
          <a:prstGeom prst="rect">
            <a:avLst/>
          </a:prstGeom>
        </p:spPr>
      </p:pic>
    </p:spTree>
    <p:extLst>
      <p:ext uri="{BB962C8B-B14F-4D97-AF65-F5344CB8AC3E}">
        <p14:creationId xmlns:p14="http://schemas.microsoft.com/office/powerpoint/2010/main" val="64166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07E361-2AEC-49CD-A193-868C8CC2FFFB}"/>
              </a:ext>
            </a:extLst>
          </p:cNvPr>
          <p:cNvSpPr>
            <a:spLocks noGrp="1"/>
          </p:cNvSpPr>
          <p:nvPr>
            <p:ph type="sldNum" sz="quarter" idx="11"/>
          </p:nvPr>
        </p:nvSpPr>
        <p:spPr/>
        <p:txBody>
          <a:bodyPr/>
          <a:lstStyle/>
          <a:p>
            <a:fld id="{9ACBF9FD-0A59-4681-978E-0C5C6EBEA146}" type="slidenum">
              <a:rPr lang="en-US" smtClean="0"/>
              <a:pPr/>
              <a:t>13</a:t>
            </a:fld>
            <a:endParaRPr lang="en-US" dirty="0"/>
          </a:p>
        </p:txBody>
      </p:sp>
      <p:sp>
        <p:nvSpPr>
          <p:cNvPr id="3" name="Title 2">
            <a:extLst>
              <a:ext uri="{FF2B5EF4-FFF2-40B4-BE49-F238E27FC236}">
                <a16:creationId xmlns:a16="http://schemas.microsoft.com/office/drawing/2014/main" id="{838D5556-4F3C-4F06-B0C8-654827869CF9}"/>
              </a:ext>
            </a:extLst>
          </p:cNvPr>
          <p:cNvSpPr>
            <a:spLocks noGrp="1"/>
          </p:cNvSpPr>
          <p:nvPr>
            <p:ph type="title"/>
          </p:nvPr>
        </p:nvSpPr>
        <p:spPr/>
        <p:txBody>
          <a:bodyPr/>
          <a:lstStyle/>
          <a:p>
            <a:r>
              <a:rPr lang="en-US" dirty="0"/>
              <a:t>FY 23-24 Scholarship – Summary as of 2/29/2024</a:t>
            </a:r>
          </a:p>
        </p:txBody>
      </p:sp>
      <p:graphicFrame>
        <p:nvGraphicFramePr>
          <p:cNvPr id="7" name="Chart 6">
            <a:extLst>
              <a:ext uri="{FF2B5EF4-FFF2-40B4-BE49-F238E27FC236}">
                <a16:creationId xmlns:a16="http://schemas.microsoft.com/office/drawing/2014/main" id="{9A70ECEB-AB2D-4F70-9299-6E559113051D}"/>
              </a:ext>
            </a:extLst>
          </p:cNvPr>
          <p:cNvGraphicFramePr>
            <a:graphicFrameLocks/>
          </p:cNvGraphicFramePr>
          <p:nvPr>
            <p:extLst>
              <p:ext uri="{D42A27DB-BD31-4B8C-83A1-F6EECF244321}">
                <p14:modId xmlns:p14="http://schemas.microsoft.com/office/powerpoint/2010/main" val="3202250657"/>
              </p:ext>
            </p:extLst>
          </p:nvPr>
        </p:nvGraphicFramePr>
        <p:xfrm>
          <a:off x="1519859" y="1616509"/>
          <a:ext cx="9282612" cy="45588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262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900565-DC93-4F34-91D9-1E609133093D}"/>
              </a:ext>
            </a:extLst>
          </p:cNvPr>
          <p:cNvSpPr>
            <a:spLocks noGrp="1"/>
          </p:cNvSpPr>
          <p:nvPr>
            <p:ph type="sldNum" sz="quarter" idx="11"/>
          </p:nvPr>
        </p:nvSpPr>
        <p:spPr/>
        <p:txBody>
          <a:bodyPr/>
          <a:lstStyle/>
          <a:p>
            <a:fld id="{9ACBF9FD-0A59-4681-978E-0C5C6EBEA146}" type="slidenum">
              <a:rPr lang="en-US" smtClean="0"/>
              <a:pPr/>
              <a:t>14</a:t>
            </a:fld>
            <a:endParaRPr lang="en-US"/>
          </a:p>
        </p:txBody>
      </p:sp>
      <p:sp>
        <p:nvSpPr>
          <p:cNvPr id="3" name="Title 2">
            <a:extLst>
              <a:ext uri="{FF2B5EF4-FFF2-40B4-BE49-F238E27FC236}">
                <a16:creationId xmlns:a16="http://schemas.microsoft.com/office/drawing/2014/main" id="{F4EFDE18-F411-F527-9145-1D6F470A375F}"/>
              </a:ext>
            </a:extLst>
          </p:cNvPr>
          <p:cNvSpPr>
            <a:spLocks noGrp="1"/>
          </p:cNvSpPr>
          <p:nvPr>
            <p:ph type="title"/>
          </p:nvPr>
        </p:nvSpPr>
        <p:spPr/>
        <p:txBody>
          <a:bodyPr/>
          <a:lstStyle/>
          <a:p>
            <a:r>
              <a:rPr lang="en-US" dirty="0"/>
              <a:t>Tiered Pricing Model Background</a:t>
            </a:r>
          </a:p>
        </p:txBody>
      </p:sp>
      <p:sp>
        <p:nvSpPr>
          <p:cNvPr id="4" name="Content Placeholder 3">
            <a:extLst>
              <a:ext uri="{FF2B5EF4-FFF2-40B4-BE49-F238E27FC236}">
                <a16:creationId xmlns:a16="http://schemas.microsoft.com/office/drawing/2014/main" id="{0F0CB5FC-D651-DDDE-485B-17298A705D2D}"/>
              </a:ext>
            </a:extLst>
          </p:cNvPr>
          <p:cNvSpPr>
            <a:spLocks noGrp="1"/>
          </p:cNvSpPr>
          <p:nvPr>
            <p:ph idx="1"/>
          </p:nvPr>
        </p:nvSpPr>
        <p:spPr>
          <a:xfrm>
            <a:off x="616121" y="1578451"/>
            <a:ext cx="9903310" cy="4525012"/>
          </a:xfrm>
        </p:spPr>
        <p:txBody>
          <a:bodyPr vert="horz" lIns="91440" tIns="45720" rIns="91440" bIns="45720" rtlCol="0" anchor="t">
            <a:normAutofit fontScale="92500"/>
          </a:bodyPr>
          <a:lstStyle/>
          <a:p>
            <a:r>
              <a:rPr lang="en-US" dirty="0">
                <a:ea typeface="Calibri"/>
                <a:cs typeface="Calibri"/>
              </a:rPr>
              <a:t>Administrator of the CO APCD for eleven years.  </a:t>
            </a:r>
          </a:p>
          <a:p>
            <a:r>
              <a:rPr lang="en-US" dirty="0">
                <a:ea typeface="Calibri"/>
                <a:cs typeface="Calibri"/>
              </a:rPr>
              <a:t>Other than annual adjustments to CIVHC’s hourly rate, there have been no major changes to our pricing model in the last five years.</a:t>
            </a:r>
          </a:p>
          <a:p>
            <a:r>
              <a:rPr lang="en-US" dirty="0">
                <a:ea typeface="Calibri"/>
                <a:cs typeface="Calibri"/>
              </a:rPr>
              <a:t>Our prices have fallen behind the current market rate for access to similar data and services. </a:t>
            </a:r>
          </a:p>
          <a:p>
            <a:r>
              <a:rPr lang="en-US" dirty="0">
                <a:ea typeface="Calibri"/>
                <a:cs typeface="Calibri"/>
              </a:rPr>
              <a:t>CIVHC conducted a market analysis to review fees and models in place with APCDs in different states and data companies nationally.</a:t>
            </a:r>
          </a:p>
          <a:p>
            <a:r>
              <a:rPr lang="en-US" dirty="0">
                <a:ea typeface="Calibri"/>
                <a:cs typeface="Calibri"/>
              </a:rPr>
              <a:t>Tiered models, in different forms, are in use by many other organizations.</a:t>
            </a:r>
          </a:p>
          <a:p>
            <a:r>
              <a:rPr lang="en-US" dirty="0">
                <a:ea typeface="Calibri"/>
                <a:cs typeface="Calibri"/>
              </a:rPr>
              <a:t>A tiered pricing model was recommended by a DU team who evaluated our current client base and existing prices.</a:t>
            </a:r>
          </a:p>
          <a:p>
            <a:endParaRPr lang="en-US" dirty="0">
              <a:ea typeface="Calibri"/>
              <a:cs typeface="Calibri"/>
            </a:endParaRPr>
          </a:p>
          <a:p>
            <a:endParaRPr lang="en-US" b="1" dirty="0">
              <a:ea typeface="Calibri"/>
              <a:cs typeface="Calibri"/>
            </a:endParaRPr>
          </a:p>
          <a:p>
            <a:pPr marL="0" indent="0">
              <a:buNone/>
            </a:pPr>
            <a:endParaRPr lang="en-US" dirty="0">
              <a:ea typeface="Calibri"/>
              <a:cs typeface="Calibri"/>
            </a:endParaRPr>
          </a:p>
          <a:p>
            <a:pPr lvl="1">
              <a:buClr>
                <a:srgbClr val="ED7D31"/>
              </a:buClr>
              <a:buFont typeface="Courier New" panose="020B0604020202020204" pitchFamily="34" charset="0"/>
              <a:buChar char="o"/>
            </a:pPr>
            <a:endParaRPr lang="en-US" dirty="0">
              <a:ea typeface="Calibri"/>
              <a:cs typeface="Calibri"/>
            </a:endParaRPr>
          </a:p>
          <a:p>
            <a:pPr lvl="1">
              <a:buClr>
                <a:srgbClr val="ED7D31"/>
              </a:buClr>
              <a:buFont typeface="Courier New" panose="020B0604020202020204" pitchFamily="34" charset="0"/>
              <a:buChar char="o"/>
            </a:pP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422036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900565-DC93-4F34-91D9-1E609133093D}"/>
              </a:ext>
            </a:extLst>
          </p:cNvPr>
          <p:cNvSpPr>
            <a:spLocks noGrp="1"/>
          </p:cNvSpPr>
          <p:nvPr>
            <p:ph type="sldNum" sz="quarter" idx="11"/>
          </p:nvPr>
        </p:nvSpPr>
        <p:spPr/>
        <p:txBody>
          <a:bodyPr/>
          <a:lstStyle/>
          <a:p>
            <a:fld id="{9ACBF9FD-0A59-4681-978E-0C5C6EBEA146}" type="slidenum">
              <a:rPr lang="en-US" smtClean="0"/>
              <a:pPr/>
              <a:t>15</a:t>
            </a:fld>
            <a:endParaRPr lang="en-US"/>
          </a:p>
        </p:txBody>
      </p:sp>
      <p:sp>
        <p:nvSpPr>
          <p:cNvPr id="3" name="Title 2">
            <a:extLst>
              <a:ext uri="{FF2B5EF4-FFF2-40B4-BE49-F238E27FC236}">
                <a16:creationId xmlns:a16="http://schemas.microsoft.com/office/drawing/2014/main" id="{F4EFDE18-F411-F527-9145-1D6F470A375F}"/>
              </a:ext>
            </a:extLst>
          </p:cNvPr>
          <p:cNvSpPr>
            <a:spLocks noGrp="1"/>
          </p:cNvSpPr>
          <p:nvPr>
            <p:ph type="title"/>
          </p:nvPr>
        </p:nvSpPr>
        <p:spPr/>
        <p:txBody>
          <a:bodyPr/>
          <a:lstStyle/>
          <a:p>
            <a:r>
              <a:rPr lang="en-US" dirty="0"/>
              <a:t>Tiered Pricing Model Purpose</a:t>
            </a:r>
          </a:p>
        </p:txBody>
      </p:sp>
      <p:sp>
        <p:nvSpPr>
          <p:cNvPr id="4" name="Content Placeholder 3">
            <a:extLst>
              <a:ext uri="{FF2B5EF4-FFF2-40B4-BE49-F238E27FC236}">
                <a16:creationId xmlns:a16="http://schemas.microsoft.com/office/drawing/2014/main" id="{0F0CB5FC-D651-DDDE-485B-17298A705D2D}"/>
              </a:ext>
            </a:extLst>
          </p:cNvPr>
          <p:cNvSpPr>
            <a:spLocks noGrp="1"/>
          </p:cNvSpPr>
          <p:nvPr>
            <p:ph idx="1"/>
          </p:nvPr>
        </p:nvSpPr>
        <p:spPr/>
        <p:txBody>
          <a:bodyPr vert="horz" lIns="91440" tIns="45720" rIns="91440" bIns="45720" rtlCol="0" anchor="t">
            <a:normAutofit/>
          </a:bodyPr>
          <a:lstStyle/>
          <a:p>
            <a:r>
              <a:rPr lang="en-US" dirty="0">
                <a:ea typeface="Calibri"/>
                <a:cs typeface="Calibri"/>
              </a:rPr>
              <a:t>Update CIVHC’s fee structure, bringing it on par with other APCDs and similar data warehouses to ensure long-term sustainability.</a:t>
            </a:r>
          </a:p>
          <a:p>
            <a:r>
              <a:rPr lang="en-US" dirty="0">
                <a:ea typeface="Calibri"/>
                <a:cs typeface="Calibri"/>
              </a:rPr>
              <a:t>Implement a model that provides access to data and services in an equitable manner:</a:t>
            </a:r>
          </a:p>
          <a:p>
            <a:pPr lvl="1"/>
            <a:r>
              <a:rPr lang="en-US" dirty="0">
                <a:ea typeface="Calibri"/>
                <a:cs typeface="Calibri"/>
              </a:rPr>
              <a:t>Organizations that have greater resources pay higher fees than others</a:t>
            </a:r>
          </a:p>
          <a:p>
            <a:pPr lvl="1"/>
            <a:r>
              <a:rPr lang="en-US" dirty="0">
                <a:ea typeface="Calibri"/>
                <a:cs typeface="Calibri"/>
              </a:rPr>
              <a:t>Smaller organizations, such as small non-profits, students, legislators &amp; local governments, pay lower fees</a:t>
            </a:r>
          </a:p>
          <a:p>
            <a:pPr marL="457200" lvl="1" indent="0">
              <a:buNone/>
            </a:pPr>
            <a:endParaRPr lang="en-US" b="1" dirty="0">
              <a:ea typeface="Calibri"/>
              <a:cs typeface="Calibri"/>
            </a:endParaRPr>
          </a:p>
          <a:p>
            <a:pPr marL="0" indent="0">
              <a:buNone/>
            </a:pPr>
            <a:endParaRPr lang="en-US" dirty="0">
              <a:ea typeface="Calibri"/>
              <a:cs typeface="Calibri"/>
            </a:endParaRPr>
          </a:p>
          <a:p>
            <a:pPr lvl="1">
              <a:buClr>
                <a:srgbClr val="ED7D31"/>
              </a:buClr>
              <a:buFont typeface="Courier New" panose="020B0604020202020204" pitchFamily="34" charset="0"/>
              <a:buChar char="o"/>
            </a:pPr>
            <a:endParaRPr lang="en-US" dirty="0">
              <a:ea typeface="Calibri"/>
              <a:cs typeface="Calibri"/>
            </a:endParaRPr>
          </a:p>
          <a:p>
            <a:pPr lvl="1">
              <a:buClr>
                <a:srgbClr val="ED7D31"/>
              </a:buClr>
              <a:buFont typeface="Courier New" panose="020B0604020202020204" pitchFamily="34" charset="0"/>
              <a:buChar char="o"/>
            </a:pP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206795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900565-DC93-4F34-91D9-1E609133093D}"/>
              </a:ext>
            </a:extLst>
          </p:cNvPr>
          <p:cNvSpPr>
            <a:spLocks noGrp="1"/>
          </p:cNvSpPr>
          <p:nvPr>
            <p:ph type="sldNum" sz="quarter" idx="11"/>
          </p:nvPr>
        </p:nvSpPr>
        <p:spPr/>
        <p:txBody>
          <a:bodyPr/>
          <a:lstStyle/>
          <a:p>
            <a:fld id="{9ACBF9FD-0A59-4681-978E-0C5C6EBEA146}" type="slidenum">
              <a:rPr lang="en-US" smtClean="0"/>
              <a:pPr/>
              <a:t>16</a:t>
            </a:fld>
            <a:endParaRPr lang="en-US"/>
          </a:p>
        </p:txBody>
      </p:sp>
      <p:sp>
        <p:nvSpPr>
          <p:cNvPr id="3" name="Title 2">
            <a:extLst>
              <a:ext uri="{FF2B5EF4-FFF2-40B4-BE49-F238E27FC236}">
                <a16:creationId xmlns:a16="http://schemas.microsoft.com/office/drawing/2014/main" id="{F4EFDE18-F411-F527-9145-1D6F470A375F}"/>
              </a:ext>
            </a:extLst>
          </p:cNvPr>
          <p:cNvSpPr>
            <a:spLocks noGrp="1"/>
          </p:cNvSpPr>
          <p:nvPr>
            <p:ph type="title"/>
          </p:nvPr>
        </p:nvSpPr>
        <p:spPr/>
        <p:txBody>
          <a:bodyPr>
            <a:normAutofit/>
          </a:bodyPr>
          <a:lstStyle/>
          <a:p>
            <a:r>
              <a:rPr lang="en-US" dirty="0"/>
              <a:t>CIVHC’s Current Pricing Model</a:t>
            </a:r>
          </a:p>
        </p:txBody>
      </p:sp>
      <p:sp>
        <p:nvSpPr>
          <p:cNvPr id="4" name="Content Placeholder 3">
            <a:extLst>
              <a:ext uri="{FF2B5EF4-FFF2-40B4-BE49-F238E27FC236}">
                <a16:creationId xmlns:a16="http://schemas.microsoft.com/office/drawing/2014/main" id="{0F0CB5FC-D651-DDDE-485B-17298A705D2D}"/>
              </a:ext>
            </a:extLst>
          </p:cNvPr>
          <p:cNvSpPr>
            <a:spLocks noGrp="1"/>
          </p:cNvSpPr>
          <p:nvPr>
            <p:ph idx="1"/>
          </p:nvPr>
        </p:nvSpPr>
        <p:spPr/>
        <p:txBody>
          <a:bodyPr vert="horz" lIns="91440" tIns="45720" rIns="91440" bIns="45720" rtlCol="0" anchor="t">
            <a:normAutofit/>
          </a:bodyPr>
          <a:lstStyle/>
          <a:p>
            <a:r>
              <a:rPr lang="en-US" dirty="0">
                <a:ea typeface="Calibri"/>
                <a:cs typeface="Calibri"/>
              </a:rPr>
              <a:t>The same pricing model applies to all data requestors.</a:t>
            </a:r>
          </a:p>
          <a:p>
            <a:r>
              <a:rPr lang="en-US" dirty="0">
                <a:ea typeface="Calibri"/>
                <a:cs typeface="Calibri"/>
              </a:rPr>
              <a:t>Small-to-medium sized non-profits, government entities, and researchers can apply for CO APCD Scholarship funding to have a portion of their costs subsidized.  Annual appropriation of $500k administered by HCPF.</a:t>
            </a:r>
          </a:p>
          <a:p>
            <a:pPr marL="457200" lvl="1" indent="0">
              <a:buNone/>
            </a:pPr>
            <a:endParaRPr lang="en-US" b="1" dirty="0">
              <a:ea typeface="Calibri"/>
              <a:cs typeface="Calibri"/>
            </a:endParaRPr>
          </a:p>
          <a:p>
            <a:pPr marL="0" indent="0">
              <a:buNone/>
            </a:pPr>
            <a:endParaRPr lang="en-US" dirty="0">
              <a:ea typeface="Calibri"/>
              <a:cs typeface="Calibri"/>
            </a:endParaRPr>
          </a:p>
          <a:p>
            <a:pPr lvl="1">
              <a:buClr>
                <a:srgbClr val="ED7D31"/>
              </a:buClr>
              <a:buFont typeface="Courier New" panose="020B0604020202020204" pitchFamily="34" charset="0"/>
              <a:buChar char="o"/>
            </a:pPr>
            <a:endParaRPr lang="en-US" dirty="0">
              <a:ea typeface="Calibri"/>
              <a:cs typeface="Calibri"/>
            </a:endParaRPr>
          </a:p>
          <a:p>
            <a:pPr lvl="1">
              <a:buClr>
                <a:srgbClr val="ED7D31"/>
              </a:buClr>
              <a:buFont typeface="Courier New" panose="020B0604020202020204" pitchFamily="34" charset="0"/>
              <a:buChar char="o"/>
            </a:pPr>
            <a:endParaRPr lang="en-US" dirty="0">
              <a:ea typeface="Calibri"/>
              <a:cs typeface="Calibri"/>
            </a:endParaRPr>
          </a:p>
          <a:p>
            <a:endParaRPr lang="en-US" dirty="0">
              <a:ea typeface="Calibri"/>
              <a:cs typeface="Calibri"/>
            </a:endParaRPr>
          </a:p>
        </p:txBody>
      </p:sp>
      <p:pic>
        <p:nvPicPr>
          <p:cNvPr id="5" name="Picture 4">
            <a:extLst>
              <a:ext uri="{FF2B5EF4-FFF2-40B4-BE49-F238E27FC236}">
                <a16:creationId xmlns:a16="http://schemas.microsoft.com/office/drawing/2014/main" id="{F7D14DBF-2604-47A1-93AF-439F2038B5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8107" y="3588405"/>
            <a:ext cx="8689902" cy="2389608"/>
          </a:xfrm>
          <a:prstGeom prst="rect">
            <a:avLst/>
          </a:prstGeom>
          <a:noFill/>
        </p:spPr>
      </p:pic>
      <p:sp>
        <p:nvSpPr>
          <p:cNvPr id="6" name="TextBox 5">
            <a:extLst>
              <a:ext uri="{FF2B5EF4-FFF2-40B4-BE49-F238E27FC236}">
                <a16:creationId xmlns:a16="http://schemas.microsoft.com/office/drawing/2014/main" id="{C31D56AD-A9BE-4DF3-A8F7-BB539BA3E2DB}"/>
              </a:ext>
            </a:extLst>
          </p:cNvPr>
          <p:cNvSpPr txBox="1"/>
          <p:nvPr/>
        </p:nvSpPr>
        <p:spPr>
          <a:xfrm>
            <a:off x="943197" y="6107031"/>
            <a:ext cx="8399722" cy="738664"/>
          </a:xfrm>
          <a:prstGeom prst="rect">
            <a:avLst/>
          </a:prstGeom>
          <a:noFill/>
        </p:spPr>
        <p:txBody>
          <a:bodyPr wrap="square" rtlCol="0">
            <a:spAutoFit/>
          </a:bodyPr>
          <a:lstStyle/>
          <a:p>
            <a:r>
              <a:rPr lang="en-US" sz="1200" dirty="0"/>
              <a:t>* Ranges are provided to assist with estimating costs, and are based on a review of projects from fiscal year 2022 - 2023.  Actual data licensing fees are determined by the scope of each data request.</a:t>
            </a:r>
          </a:p>
          <a:p>
            <a:endParaRPr lang="en-US" dirty="0"/>
          </a:p>
        </p:txBody>
      </p:sp>
    </p:spTree>
    <p:extLst>
      <p:ext uri="{BB962C8B-B14F-4D97-AF65-F5344CB8AC3E}">
        <p14:creationId xmlns:p14="http://schemas.microsoft.com/office/powerpoint/2010/main" val="157106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08597D-43C3-4092-4240-FF3DAD1E1035}"/>
              </a:ext>
            </a:extLst>
          </p:cNvPr>
          <p:cNvSpPr>
            <a:spLocks noGrp="1"/>
          </p:cNvSpPr>
          <p:nvPr>
            <p:ph type="sldNum" sz="quarter" idx="11"/>
          </p:nvPr>
        </p:nvSpPr>
        <p:spPr/>
        <p:txBody>
          <a:bodyPr/>
          <a:lstStyle/>
          <a:p>
            <a:fld id="{9ACBF9FD-0A59-4681-978E-0C5C6EBEA146}" type="slidenum">
              <a:rPr lang="en-US" smtClean="0"/>
              <a:pPr/>
              <a:t>17</a:t>
            </a:fld>
            <a:endParaRPr lang="en-US" dirty="0"/>
          </a:p>
        </p:txBody>
      </p:sp>
      <p:sp>
        <p:nvSpPr>
          <p:cNvPr id="3" name="Title 2">
            <a:extLst>
              <a:ext uri="{FF2B5EF4-FFF2-40B4-BE49-F238E27FC236}">
                <a16:creationId xmlns:a16="http://schemas.microsoft.com/office/drawing/2014/main" id="{AF78F88C-7315-D654-B063-A440C4CCECE4}"/>
              </a:ext>
            </a:extLst>
          </p:cNvPr>
          <p:cNvSpPr>
            <a:spLocks noGrp="1"/>
          </p:cNvSpPr>
          <p:nvPr>
            <p:ph type="title"/>
          </p:nvPr>
        </p:nvSpPr>
        <p:spPr>
          <a:xfrm>
            <a:off x="616120" y="653980"/>
            <a:ext cx="10977692" cy="666750"/>
          </a:xfrm>
        </p:spPr>
        <p:txBody>
          <a:bodyPr>
            <a:normAutofit/>
          </a:bodyPr>
          <a:lstStyle/>
          <a:p>
            <a:r>
              <a:rPr lang="en-US" dirty="0"/>
              <a:t>Tiered Pricing: Market Research</a:t>
            </a:r>
          </a:p>
        </p:txBody>
      </p:sp>
      <p:sp>
        <p:nvSpPr>
          <p:cNvPr id="4" name="TextBox 3">
            <a:extLst>
              <a:ext uri="{FF2B5EF4-FFF2-40B4-BE49-F238E27FC236}">
                <a16:creationId xmlns:a16="http://schemas.microsoft.com/office/drawing/2014/main" id="{3DCD1F42-C7A7-46AA-95E8-F5FEAAD5F324}"/>
              </a:ext>
            </a:extLst>
          </p:cNvPr>
          <p:cNvSpPr txBox="1"/>
          <p:nvPr/>
        </p:nvSpPr>
        <p:spPr>
          <a:xfrm>
            <a:off x="616120" y="1417414"/>
            <a:ext cx="9390184" cy="4216539"/>
          </a:xfrm>
          <a:prstGeom prst="rect">
            <a:avLst/>
          </a:prstGeom>
          <a:noFill/>
        </p:spPr>
        <p:txBody>
          <a:bodyPr wrap="square" rtlCol="0">
            <a:spAutoFit/>
          </a:bodyPr>
          <a:lstStyle/>
          <a:p>
            <a:pPr>
              <a:spcAft>
                <a:spcPts val="1200"/>
              </a:spcAft>
            </a:pPr>
            <a:r>
              <a:rPr lang="en-US" sz="2400" dirty="0"/>
              <a:t>CIVHC researched pricing information and models in use by other APCDs and data companies providing access to similar data and services </a:t>
            </a:r>
          </a:p>
          <a:p>
            <a:pPr marL="285750" indent="-285750">
              <a:buFont typeface="Arial" panose="020B0604020202020204" pitchFamily="34" charset="0"/>
              <a:buChar char="•"/>
            </a:pPr>
            <a:r>
              <a:rPr lang="en-US" sz="2400" dirty="0"/>
              <a:t>While tiered pricing models are not universal, we found versions in use by several APCDs and national nonprofit data vendors, including:</a:t>
            </a:r>
          </a:p>
          <a:p>
            <a:pPr marL="742950" lvl="1" indent="-285750">
              <a:buFont typeface="Arial" panose="020B0604020202020204" pitchFamily="34" charset="0"/>
              <a:buChar char="•"/>
            </a:pPr>
            <a:r>
              <a:rPr lang="en-US" sz="2400" dirty="0"/>
              <a:t>Delaware APCD</a:t>
            </a:r>
          </a:p>
          <a:p>
            <a:pPr marL="742950" lvl="1" indent="-285750">
              <a:buFont typeface="Arial" panose="020B0604020202020204" pitchFamily="34" charset="0"/>
              <a:buChar char="•"/>
            </a:pPr>
            <a:r>
              <a:rPr lang="en-US" sz="2400" dirty="0"/>
              <a:t>Maine APCD</a:t>
            </a:r>
          </a:p>
          <a:p>
            <a:pPr marL="742950" lvl="1" indent="-285750">
              <a:buFont typeface="Arial" panose="020B0604020202020204" pitchFamily="34" charset="0"/>
              <a:buChar char="•"/>
            </a:pPr>
            <a:r>
              <a:rPr lang="en-US" sz="2400" dirty="0"/>
              <a:t>Utah APCD</a:t>
            </a:r>
          </a:p>
          <a:p>
            <a:pPr marL="742950" lvl="1" indent="-285750">
              <a:buFont typeface="Arial" panose="020B0604020202020204" pitchFamily="34" charset="0"/>
              <a:buChar char="•"/>
            </a:pPr>
            <a:r>
              <a:rPr lang="en-US" sz="2400" dirty="0"/>
              <a:t>Health Care Cost Institute – national commercially insured claims</a:t>
            </a:r>
          </a:p>
          <a:p>
            <a:pPr marL="742950" lvl="1" indent="-285750">
              <a:buFont typeface="Arial" panose="020B0604020202020204" pitchFamily="34" charset="0"/>
              <a:buChar char="•"/>
            </a:pPr>
            <a:r>
              <a:rPr lang="en-US" sz="2400" dirty="0" err="1"/>
              <a:t>ResDAC</a:t>
            </a:r>
            <a:r>
              <a:rPr lang="en-US" sz="2400" dirty="0"/>
              <a:t> – CMS contractor providing access to Medicare FFS data</a:t>
            </a:r>
          </a:p>
          <a:p>
            <a:pPr lvl="1"/>
            <a:r>
              <a:rPr lang="en-US" sz="2400" dirty="0"/>
              <a:t>    warehouse</a:t>
            </a:r>
            <a:endParaRPr lang="en-US" dirty="0"/>
          </a:p>
          <a:p>
            <a:endParaRPr lang="en-US" dirty="0"/>
          </a:p>
        </p:txBody>
      </p:sp>
    </p:spTree>
    <p:extLst>
      <p:ext uri="{BB962C8B-B14F-4D97-AF65-F5344CB8AC3E}">
        <p14:creationId xmlns:p14="http://schemas.microsoft.com/office/powerpoint/2010/main" val="130989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05248-65EB-6389-1E01-7A48F5652B8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123F7E-2C0D-3933-F845-F9340B97BDFB}"/>
              </a:ext>
            </a:extLst>
          </p:cNvPr>
          <p:cNvSpPr>
            <a:spLocks noGrp="1"/>
          </p:cNvSpPr>
          <p:nvPr>
            <p:ph type="sldNum" sz="quarter" idx="11"/>
          </p:nvPr>
        </p:nvSpPr>
        <p:spPr/>
        <p:txBody>
          <a:bodyPr/>
          <a:lstStyle/>
          <a:p>
            <a:fld id="{9ACBF9FD-0A59-4681-978E-0C5C6EBEA146}" type="slidenum">
              <a:rPr lang="en-US" smtClean="0"/>
              <a:pPr/>
              <a:t>18</a:t>
            </a:fld>
            <a:endParaRPr lang="en-US" dirty="0"/>
          </a:p>
        </p:txBody>
      </p:sp>
      <p:sp>
        <p:nvSpPr>
          <p:cNvPr id="3" name="Title 2">
            <a:extLst>
              <a:ext uri="{FF2B5EF4-FFF2-40B4-BE49-F238E27FC236}">
                <a16:creationId xmlns:a16="http://schemas.microsoft.com/office/drawing/2014/main" id="{144E0631-931B-BA84-AFEB-F05F4E99D5A8}"/>
              </a:ext>
            </a:extLst>
          </p:cNvPr>
          <p:cNvSpPr>
            <a:spLocks noGrp="1"/>
          </p:cNvSpPr>
          <p:nvPr>
            <p:ph type="title"/>
          </p:nvPr>
        </p:nvSpPr>
        <p:spPr>
          <a:xfrm>
            <a:off x="616120" y="653980"/>
            <a:ext cx="10977692" cy="666750"/>
          </a:xfrm>
        </p:spPr>
        <p:txBody>
          <a:bodyPr>
            <a:normAutofit/>
          </a:bodyPr>
          <a:lstStyle/>
          <a:p>
            <a:r>
              <a:rPr lang="en-US" dirty="0"/>
              <a:t>Market Research</a:t>
            </a:r>
          </a:p>
        </p:txBody>
      </p:sp>
      <p:sp>
        <p:nvSpPr>
          <p:cNvPr id="5" name="TextBox 4">
            <a:extLst>
              <a:ext uri="{FF2B5EF4-FFF2-40B4-BE49-F238E27FC236}">
                <a16:creationId xmlns:a16="http://schemas.microsoft.com/office/drawing/2014/main" id="{3DCD1F42-C7A7-46AA-95E8-F5FEAAD5F324}"/>
              </a:ext>
            </a:extLst>
          </p:cNvPr>
          <p:cNvSpPr txBox="1"/>
          <p:nvPr/>
        </p:nvSpPr>
        <p:spPr>
          <a:xfrm>
            <a:off x="616120" y="1598930"/>
            <a:ext cx="9390184" cy="3939540"/>
          </a:xfrm>
          <a:prstGeom prst="rect">
            <a:avLst/>
          </a:prstGeom>
          <a:noFill/>
        </p:spPr>
        <p:txBody>
          <a:bodyPr wrap="square" rtlCol="0">
            <a:spAutoFit/>
          </a:bodyPr>
          <a:lstStyle/>
          <a:p>
            <a:pPr>
              <a:spcAft>
                <a:spcPts val="1200"/>
              </a:spcAft>
            </a:pPr>
            <a:r>
              <a:rPr lang="en-US" sz="2400" dirty="0"/>
              <a:t>How other APCDs are pricing their data and services:</a:t>
            </a:r>
          </a:p>
          <a:p>
            <a:pPr marL="342900" lvl="0" indent="-342900">
              <a:buFont typeface="Arial" panose="020B0604020202020204" pitchFamily="34" charset="0"/>
              <a:buChar char="•"/>
            </a:pPr>
            <a:r>
              <a:rPr lang="en-US" sz="2400" b="1" dirty="0">
                <a:solidFill>
                  <a:schemeClr val="accent1"/>
                </a:solidFill>
              </a:rPr>
              <a:t>Delaware APCD: </a:t>
            </a:r>
            <a:r>
              <a:rPr lang="en-US" sz="2400" dirty="0"/>
              <a:t>tiered pricing in place, goes up to $150,000</a:t>
            </a:r>
          </a:p>
          <a:p>
            <a:pPr marL="342900" lvl="0" indent="-342900">
              <a:buFont typeface="Arial" panose="020B0604020202020204" pitchFamily="34" charset="0"/>
              <a:buChar char="•"/>
            </a:pPr>
            <a:r>
              <a:rPr lang="en-US" sz="2400" b="1" dirty="0">
                <a:solidFill>
                  <a:schemeClr val="accent1"/>
                </a:solidFill>
              </a:rPr>
              <a:t>Virginia APCD: </a:t>
            </a:r>
            <a:r>
              <a:rPr lang="en-US" sz="2400" dirty="0"/>
              <a:t>standard prices range from $4,500 to $45,000</a:t>
            </a:r>
          </a:p>
          <a:p>
            <a:pPr marL="342900" lvl="0" indent="-342900">
              <a:buFont typeface="Arial" panose="020B0604020202020204" pitchFamily="34" charset="0"/>
              <a:buChar char="•"/>
            </a:pPr>
            <a:r>
              <a:rPr lang="en-US" sz="2400" b="1" dirty="0">
                <a:solidFill>
                  <a:schemeClr val="accent1"/>
                </a:solidFill>
              </a:rPr>
              <a:t>Arkansas APCD: </a:t>
            </a:r>
            <a:r>
              <a:rPr lang="en-US" sz="2400" dirty="0"/>
              <a:t>ranges from $2,800 up to $300,000</a:t>
            </a:r>
          </a:p>
          <a:p>
            <a:pPr marL="342900" lvl="0" indent="-342900">
              <a:buFont typeface="Arial" panose="020B0604020202020204" pitchFamily="34" charset="0"/>
              <a:buChar char="•"/>
            </a:pPr>
            <a:r>
              <a:rPr lang="en-US" sz="2400" b="1" dirty="0">
                <a:solidFill>
                  <a:schemeClr val="accent1"/>
                </a:solidFill>
              </a:rPr>
              <a:t>Other APCDs: </a:t>
            </a:r>
            <a:r>
              <a:rPr lang="en-US" sz="2400" dirty="0"/>
              <a:t>such as Maine, have a flat fee pricing structure and charge for data by year ($15,000/year for medical claims, $6,375/year for pharmacy and dental claims) for example</a:t>
            </a:r>
          </a:p>
          <a:p>
            <a:pPr marL="342900" lvl="0" indent="-342900">
              <a:buFont typeface="Arial" panose="020B0604020202020204" pitchFamily="34" charset="0"/>
              <a:buChar char="•"/>
            </a:pPr>
            <a:r>
              <a:rPr lang="en-US" sz="2400" b="1" dirty="0" err="1">
                <a:solidFill>
                  <a:schemeClr val="accent1"/>
                </a:solidFill>
              </a:rPr>
              <a:t>ResDAC</a:t>
            </a:r>
            <a:r>
              <a:rPr lang="en-US" sz="2400" b="1" dirty="0">
                <a:solidFill>
                  <a:schemeClr val="accent1"/>
                </a:solidFill>
              </a:rPr>
              <a:t> (CMS contractor for Medicare FFS data access): </a:t>
            </a:r>
            <a:r>
              <a:rPr lang="en-US" sz="2400" dirty="0"/>
              <a:t>priced per person per file per year plus project fee. 5 years of Medicare FFS data + Part D is $135,000 for year one.</a:t>
            </a:r>
            <a:endParaRPr lang="en-US" dirty="0"/>
          </a:p>
        </p:txBody>
      </p:sp>
    </p:spTree>
    <p:extLst>
      <p:ext uri="{BB962C8B-B14F-4D97-AF65-F5344CB8AC3E}">
        <p14:creationId xmlns:p14="http://schemas.microsoft.com/office/powerpoint/2010/main" val="51412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08597D-43C3-4092-4240-FF3DAD1E1035}"/>
              </a:ext>
            </a:extLst>
          </p:cNvPr>
          <p:cNvSpPr>
            <a:spLocks noGrp="1"/>
          </p:cNvSpPr>
          <p:nvPr>
            <p:ph type="sldNum" sz="quarter" idx="11"/>
          </p:nvPr>
        </p:nvSpPr>
        <p:spPr/>
        <p:txBody>
          <a:bodyPr/>
          <a:lstStyle/>
          <a:p>
            <a:fld id="{9ACBF9FD-0A59-4681-978E-0C5C6EBEA146}" type="slidenum">
              <a:rPr lang="en-US" smtClean="0"/>
              <a:pPr/>
              <a:t>19</a:t>
            </a:fld>
            <a:endParaRPr lang="en-US" dirty="0"/>
          </a:p>
        </p:txBody>
      </p:sp>
      <p:sp>
        <p:nvSpPr>
          <p:cNvPr id="3" name="Title 2">
            <a:extLst>
              <a:ext uri="{FF2B5EF4-FFF2-40B4-BE49-F238E27FC236}">
                <a16:creationId xmlns:a16="http://schemas.microsoft.com/office/drawing/2014/main" id="{AF78F88C-7315-D654-B063-A440C4CCECE4}"/>
              </a:ext>
            </a:extLst>
          </p:cNvPr>
          <p:cNvSpPr>
            <a:spLocks noGrp="1"/>
          </p:cNvSpPr>
          <p:nvPr>
            <p:ph type="title"/>
          </p:nvPr>
        </p:nvSpPr>
        <p:spPr>
          <a:xfrm>
            <a:off x="616120" y="473906"/>
            <a:ext cx="10977692" cy="666750"/>
          </a:xfrm>
        </p:spPr>
        <p:txBody>
          <a:bodyPr>
            <a:normAutofit/>
          </a:bodyPr>
          <a:lstStyle/>
          <a:p>
            <a:r>
              <a:rPr lang="en-US" dirty="0"/>
              <a:t>Market Research</a:t>
            </a:r>
          </a:p>
        </p:txBody>
      </p:sp>
      <p:sp>
        <p:nvSpPr>
          <p:cNvPr id="4" name="TextBox 3">
            <a:extLst>
              <a:ext uri="{FF2B5EF4-FFF2-40B4-BE49-F238E27FC236}">
                <a16:creationId xmlns:a16="http://schemas.microsoft.com/office/drawing/2014/main" id="{3DCD1F42-C7A7-46AA-95E8-F5FEAAD5F324}"/>
              </a:ext>
            </a:extLst>
          </p:cNvPr>
          <p:cNvSpPr txBox="1"/>
          <p:nvPr/>
        </p:nvSpPr>
        <p:spPr>
          <a:xfrm>
            <a:off x="812392" y="1354212"/>
            <a:ext cx="9390184" cy="5447645"/>
          </a:xfrm>
          <a:prstGeom prst="rect">
            <a:avLst/>
          </a:prstGeom>
          <a:noFill/>
        </p:spPr>
        <p:txBody>
          <a:bodyPr wrap="square" rtlCol="0">
            <a:spAutoFit/>
          </a:bodyPr>
          <a:lstStyle/>
          <a:p>
            <a:r>
              <a:rPr lang="en-US" sz="2400" dirty="0"/>
              <a:t>Common Audience Tier Categories:</a:t>
            </a:r>
          </a:p>
          <a:p>
            <a:pPr marL="342900" lvl="0" indent="-342900">
              <a:buFont typeface="Arial" panose="020B0604020202020204" pitchFamily="34" charset="0"/>
              <a:buChar char="•"/>
            </a:pPr>
            <a:r>
              <a:rPr lang="en-US" sz="2400" dirty="0"/>
              <a:t>Commercial entities</a:t>
            </a:r>
          </a:p>
          <a:p>
            <a:pPr marL="342900" lvl="0" indent="-342900">
              <a:buFont typeface="Arial" panose="020B0604020202020204" pitchFamily="34" charset="0"/>
              <a:buChar char="•"/>
            </a:pPr>
            <a:r>
              <a:rPr lang="en-US" sz="2400" dirty="0"/>
              <a:t>Govt. Agency or State Agencies</a:t>
            </a:r>
          </a:p>
          <a:p>
            <a:pPr marL="342900" lvl="0" indent="-342900">
              <a:buFont typeface="Arial" panose="020B0604020202020204" pitchFamily="34" charset="0"/>
              <a:buChar char="•"/>
            </a:pPr>
            <a:r>
              <a:rPr lang="en-US" sz="2400" dirty="0"/>
              <a:t>Non-govt. Agencies</a:t>
            </a:r>
          </a:p>
          <a:p>
            <a:pPr marL="342900" lvl="0" indent="-342900">
              <a:buFont typeface="Arial" panose="020B0604020202020204" pitchFamily="34" charset="0"/>
              <a:buChar char="•"/>
            </a:pPr>
            <a:r>
              <a:rPr lang="en-US" sz="2400" dirty="0"/>
              <a:t>Data Submitters</a:t>
            </a:r>
          </a:p>
          <a:p>
            <a:pPr marL="342900" lvl="0" indent="-342900">
              <a:buFont typeface="Arial" panose="020B0604020202020204" pitchFamily="34" charset="0"/>
              <a:buChar char="•"/>
            </a:pPr>
            <a:r>
              <a:rPr lang="en-US" sz="2400" dirty="0"/>
              <a:t>Non-Profits</a:t>
            </a:r>
          </a:p>
          <a:p>
            <a:pPr marL="342900" lvl="0" indent="-342900">
              <a:buFont typeface="Arial" panose="020B0604020202020204" pitchFamily="34" charset="0"/>
              <a:buChar char="•"/>
            </a:pPr>
            <a:r>
              <a:rPr lang="en-US" sz="2400" dirty="0"/>
              <a:t>Researchers</a:t>
            </a:r>
          </a:p>
          <a:p>
            <a:pPr marL="342900" lvl="0" indent="-342900">
              <a:buFont typeface="Arial" panose="020B0604020202020204" pitchFamily="34" charset="0"/>
              <a:buChar char="•"/>
            </a:pPr>
            <a:r>
              <a:rPr lang="en-US" sz="2400" dirty="0"/>
              <a:t>Academic Institutions/Educational</a:t>
            </a:r>
          </a:p>
          <a:p>
            <a:pPr marL="342900" lvl="0" indent="-342900">
              <a:buFont typeface="Arial" panose="020B0604020202020204" pitchFamily="34" charset="0"/>
              <a:buChar char="•"/>
            </a:pPr>
            <a:r>
              <a:rPr lang="en-US" sz="2400" dirty="0"/>
              <a:t>Students </a:t>
            </a:r>
          </a:p>
          <a:p>
            <a:pPr marL="342900" lvl="0" indent="-342900">
              <a:buFont typeface="Arial" panose="020B0604020202020204" pitchFamily="34" charset="0"/>
              <a:buChar char="•"/>
            </a:pPr>
            <a:r>
              <a:rPr lang="en-US" sz="2400" dirty="0"/>
              <a:t>Single use vs. Multi-use</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115404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37FF97-A936-A34E-943F-A6ECCC9EC80E}"/>
              </a:ext>
            </a:extLst>
          </p:cNvPr>
          <p:cNvSpPr>
            <a:spLocks noGrp="1"/>
          </p:cNvSpPr>
          <p:nvPr>
            <p:ph type="sldNum" sz="quarter" idx="11"/>
          </p:nvPr>
        </p:nvSpPr>
        <p:spPr/>
        <p:txBody>
          <a:bodyPr/>
          <a:lstStyle/>
          <a:p>
            <a:fld id="{9ACBF9FD-0A59-4681-978E-0C5C6EBEA146}" type="slidenum">
              <a:rPr lang="en-US" smtClean="0"/>
              <a:pPr/>
              <a:t>2</a:t>
            </a:fld>
            <a:endParaRPr lang="en-US" dirty="0"/>
          </a:p>
        </p:txBody>
      </p:sp>
      <p:sp>
        <p:nvSpPr>
          <p:cNvPr id="3" name="Title 2">
            <a:extLst>
              <a:ext uri="{FF2B5EF4-FFF2-40B4-BE49-F238E27FC236}">
                <a16:creationId xmlns:a16="http://schemas.microsoft.com/office/drawing/2014/main" id="{E67C693D-F6AF-8221-7F8D-6595FBBB39A1}"/>
              </a:ext>
            </a:extLst>
          </p:cNvPr>
          <p:cNvSpPr>
            <a:spLocks noGrp="1"/>
          </p:cNvSpPr>
          <p:nvPr>
            <p:ph type="title"/>
          </p:nvPr>
        </p:nvSpPr>
        <p:spPr/>
        <p:txBody>
          <a:bodyPr>
            <a:noAutofit/>
          </a:bodyPr>
          <a:lstStyle/>
          <a:p>
            <a:r>
              <a:rPr lang="en-US" sz="4800" dirty="0"/>
              <a:t>Agenda</a:t>
            </a:r>
          </a:p>
        </p:txBody>
      </p:sp>
      <p:sp>
        <p:nvSpPr>
          <p:cNvPr id="4" name="Content Placeholder 3">
            <a:extLst>
              <a:ext uri="{FF2B5EF4-FFF2-40B4-BE49-F238E27FC236}">
                <a16:creationId xmlns:a16="http://schemas.microsoft.com/office/drawing/2014/main" id="{9D1E3DD2-8DA5-2CFC-18A3-18D137726AE4}"/>
              </a:ext>
            </a:extLst>
          </p:cNvPr>
          <p:cNvSpPr>
            <a:spLocks noGrp="1"/>
          </p:cNvSpPr>
          <p:nvPr>
            <p:ph idx="1"/>
          </p:nvPr>
        </p:nvSpPr>
        <p:spPr/>
        <p:txBody>
          <a:bodyPr>
            <a:normAutofit/>
          </a:bodyPr>
          <a:lstStyle/>
          <a:p>
            <a:r>
              <a:rPr lang="en-US" sz="3200" dirty="0"/>
              <a:t>Opening Announcements</a:t>
            </a:r>
          </a:p>
          <a:p>
            <a:r>
              <a:rPr lang="en-US" sz="3200" dirty="0"/>
              <a:t>Operational Updates </a:t>
            </a:r>
          </a:p>
          <a:p>
            <a:r>
              <a:rPr lang="en-US" sz="3200" dirty="0"/>
              <a:t>HCPF 5-Year CO APCD Evaluation &amp; Discussion</a:t>
            </a:r>
          </a:p>
          <a:p>
            <a:r>
              <a:rPr lang="en-US" sz="3200" dirty="0"/>
              <a:t>Public Reporting</a:t>
            </a:r>
          </a:p>
          <a:p>
            <a:r>
              <a:rPr lang="en-US" sz="3200" dirty="0"/>
              <a:t>Public Comment and Member Open Discussion</a:t>
            </a:r>
          </a:p>
        </p:txBody>
      </p:sp>
    </p:spTree>
    <p:extLst>
      <p:ext uri="{BB962C8B-B14F-4D97-AF65-F5344CB8AC3E}">
        <p14:creationId xmlns:p14="http://schemas.microsoft.com/office/powerpoint/2010/main" val="178263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08597D-43C3-4092-4240-FF3DAD1E1035}"/>
              </a:ext>
            </a:extLst>
          </p:cNvPr>
          <p:cNvSpPr>
            <a:spLocks noGrp="1"/>
          </p:cNvSpPr>
          <p:nvPr>
            <p:ph type="sldNum" sz="quarter" idx="11"/>
          </p:nvPr>
        </p:nvSpPr>
        <p:spPr/>
        <p:txBody>
          <a:bodyPr/>
          <a:lstStyle/>
          <a:p>
            <a:fld id="{9ACBF9FD-0A59-4681-978E-0C5C6EBEA146}" type="slidenum">
              <a:rPr lang="en-US" smtClean="0"/>
              <a:pPr/>
              <a:t>20</a:t>
            </a:fld>
            <a:endParaRPr lang="en-US" dirty="0"/>
          </a:p>
        </p:txBody>
      </p:sp>
      <p:sp>
        <p:nvSpPr>
          <p:cNvPr id="3" name="Title 2">
            <a:extLst>
              <a:ext uri="{FF2B5EF4-FFF2-40B4-BE49-F238E27FC236}">
                <a16:creationId xmlns:a16="http://schemas.microsoft.com/office/drawing/2014/main" id="{AF78F88C-7315-D654-B063-A440C4CCECE4}"/>
              </a:ext>
            </a:extLst>
          </p:cNvPr>
          <p:cNvSpPr>
            <a:spLocks noGrp="1"/>
          </p:cNvSpPr>
          <p:nvPr>
            <p:ph type="title"/>
          </p:nvPr>
        </p:nvSpPr>
        <p:spPr>
          <a:xfrm>
            <a:off x="616120" y="473906"/>
            <a:ext cx="10977692" cy="666750"/>
          </a:xfrm>
        </p:spPr>
        <p:txBody>
          <a:bodyPr>
            <a:normAutofit/>
          </a:bodyPr>
          <a:lstStyle/>
          <a:p>
            <a:r>
              <a:rPr lang="en-US" dirty="0"/>
              <a:t>Market Research</a:t>
            </a:r>
          </a:p>
        </p:txBody>
      </p:sp>
      <p:sp>
        <p:nvSpPr>
          <p:cNvPr id="4" name="TextBox 3">
            <a:extLst>
              <a:ext uri="{FF2B5EF4-FFF2-40B4-BE49-F238E27FC236}">
                <a16:creationId xmlns:a16="http://schemas.microsoft.com/office/drawing/2014/main" id="{3DCD1F42-C7A7-46AA-95E8-F5FEAAD5F324}"/>
              </a:ext>
            </a:extLst>
          </p:cNvPr>
          <p:cNvSpPr txBox="1"/>
          <p:nvPr/>
        </p:nvSpPr>
        <p:spPr>
          <a:xfrm>
            <a:off x="616119" y="1244638"/>
            <a:ext cx="10127479" cy="1846659"/>
          </a:xfrm>
          <a:prstGeom prst="rect">
            <a:avLst/>
          </a:prstGeom>
          <a:noFill/>
        </p:spPr>
        <p:txBody>
          <a:bodyPr wrap="square" rtlCol="0">
            <a:spAutoFit/>
          </a:bodyPr>
          <a:lstStyle/>
          <a:p>
            <a:r>
              <a:rPr lang="en-US" sz="2400" dirty="0" err="1"/>
              <a:t>ResDAC</a:t>
            </a:r>
            <a:r>
              <a:rPr lang="en-US" sz="2400" dirty="0"/>
              <a:t> has two distinct price tiers for one of their products (Data Mart model):</a:t>
            </a:r>
          </a:p>
          <a:p>
            <a:pPr marL="285750" lvl="0" indent="-285750">
              <a:buFont typeface="Arial" panose="020B0604020202020204" pitchFamily="34" charset="0"/>
              <a:buChar char="•"/>
            </a:pPr>
            <a:r>
              <a:rPr lang="en-US" sz="2400" dirty="0"/>
              <a:t>Academic and non-profit researchers</a:t>
            </a:r>
          </a:p>
          <a:p>
            <a:pPr marL="285750" lvl="0" indent="-285750">
              <a:buFont typeface="Arial" panose="020B0604020202020204" pitchFamily="34" charset="0"/>
              <a:buChar char="•"/>
            </a:pPr>
            <a:r>
              <a:rPr lang="en-US" sz="2400" dirty="0"/>
              <a:t>Innovators – defined as organizations wishing to use the data to create a tool or product that will be sold or to support business needs.</a:t>
            </a:r>
            <a:endParaRPr lang="en-US" dirty="0"/>
          </a:p>
          <a:p>
            <a:endParaRPr lang="en-US" dirty="0"/>
          </a:p>
        </p:txBody>
      </p:sp>
      <p:sp>
        <p:nvSpPr>
          <p:cNvPr id="8" name="Rectangle 5">
            <a:extLst>
              <a:ext uri="{FF2B5EF4-FFF2-40B4-BE49-F238E27FC236}">
                <a16:creationId xmlns:a16="http://schemas.microsoft.com/office/drawing/2014/main" id="{A0207383-B04D-433C-AB98-54322FA75AB8}"/>
              </a:ext>
            </a:extLst>
          </p:cNvPr>
          <p:cNvSpPr>
            <a:spLocks noChangeArrowheads="1"/>
          </p:cNvSpPr>
          <p:nvPr/>
        </p:nvSpPr>
        <p:spPr bwMode="auto">
          <a:xfrm>
            <a:off x="0" y="-23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85751906-B708-4DBF-A223-39FDFCBC0CF1}"/>
              </a:ext>
            </a:extLst>
          </p:cNvPr>
          <p:cNvGraphicFramePr>
            <a:graphicFrameLocks noChangeAspect="1"/>
          </p:cNvGraphicFramePr>
          <p:nvPr/>
        </p:nvGraphicFramePr>
        <p:xfrm>
          <a:off x="738148" y="2928579"/>
          <a:ext cx="10386103" cy="1990038"/>
        </p:xfrm>
        <a:graphic>
          <a:graphicData uri="http://schemas.openxmlformats.org/presentationml/2006/ole">
            <mc:AlternateContent xmlns:mc="http://schemas.openxmlformats.org/markup-compatibility/2006">
              <mc:Choice xmlns:v="urn:schemas-microsoft-com:vml" Requires="v">
                <p:oleObj spid="_x0000_s1029" name="Worksheet" r:id="rId3" imgW="5882462" imgH="1127550" progId="Excel.Sheet.12">
                  <p:embed/>
                </p:oleObj>
              </mc:Choice>
              <mc:Fallback>
                <p:oleObj name="Worksheet" r:id="rId3" imgW="5882462" imgH="1127550" progId="Excel.Sheet.12">
                  <p:embed/>
                  <p:pic>
                    <p:nvPicPr>
                      <p:cNvPr id="10" name="Object 9">
                        <a:extLst>
                          <a:ext uri="{FF2B5EF4-FFF2-40B4-BE49-F238E27FC236}">
                            <a16:creationId xmlns:a16="http://schemas.microsoft.com/office/drawing/2014/main" id="{85751906-B708-4DBF-A223-39FDFCBC0CF1}"/>
                          </a:ext>
                        </a:extLst>
                      </p:cNvPr>
                      <p:cNvPicPr/>
                      <p:nvPr/>
                    </p:nvPicPr>
                    <p:blipFill>
                      <a:blip r:embed="rId4"/>
                      <a:stretch>
                        <a:fillRect/>
                      </a:stretch>
                    </p:blipFill>
                    <p:spPr>
                      <a:xfrm>
                        <a:off x="738148" y="2928579"/>
                        <a:ext cx="10386103" cy="199003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E3ADBD33-8963-4E7A-8383-DA4EE9EA9557}"/>
              </a:ext>
            </a:extLst>
          </p:cNvPr>
          <p:cNvSpPr txBox="1"/>
          <p:nvPr/>
        </p:nvSpPr>
        <p:spPr>
          <a:xfrm>
            <a:off x="616119" y="5029200"/>
            <a:ext cx="7737952" cy="461665"/>
          </a:xfrm>
          <a:prstGeom prst="rect">
            <a:avLst/>
          </a:prstGeom>
          <a:noFill/>
        </p:spPr>
        <p:txBody>
          <a:bodyPr wrap="none" rtlCol="0">
            <a:spAutoFit/>
          </a:bodyPr>
          <a:lstStyle/>
          <a:p>
            <a:r>
              <a:rPr lang="en-US" sz="2400" dirty="0"/>
              <a:t>Innovator fees are 28% to 42% higher than researcher fees</a:t>
            </a:r>
          </a:p>
        </p:txBody>
      </p:sp>
    </p:spTree>
    <p:extLst>
      <p:ext uri="{BB962C8B-B14F-4D97-AF65-F5344CB8AC3E}">
        <p14:creationId xmlns:p14="http://schemas.microsoft.com/office/powerpoint/2010/main" val="1918334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08597D-43C3-4092-4240-FF3DAD1E1035}"/>
              </a:ext>
            </a:extLst>
          </p:cNvPr>
          <p:cNvSpPr>
            <a:spLocks noGrp="1"/>
          </p:cNvSpPr>
          <p:nvPr>
            <p:ph type="sldNum" sz="quarter" idx="11"/>
          </p:nvPr>
        </p:nvSpPr>
        <p:spPr/>
        <p:txBody>
          <a:bodyPr/>
          <a:lstStyle/>
          <a:p>
            <a:fld id="{9ACBF9FD-0A59-4681-978E-0C5C6EBEA146}" type="slidenum">
              <a:rPr lang="en-US" smtClean="0"/>
              <a:pPr/>
              <a:t>21</a:t>
            </a:fld>
            <a:endParaRPr lang="en-US" dirty="0"/>
          </a:p>
        </p:txBody>
      </p:sp>
      <p:sp>
        <p:nvSpPr>
          <p:cNvPr id="3" name="Title 2">
            <a:extLst>
              <a:ext uri="{FF2B5EF4-FFF2-40B4-BE49-F238E27FC236}">
                <a16:creationId xmlns:a16="http://schemas.microsoft.com/office/drawing/2014/main" id="{AF78F88C-7315-D654-B063-A440C4CCECE4}"/>
              </a:ext>
            </a:extLst>
          </p:cNvPr>
          <p:cNvSpPr>
            <a:spLocks noGrp="1"/>
          </p:cNvSpPr>
          <p:nvPr>
            <p:ph type="title"/>
          </p:nvPr>
        </p:nvSpPr>
        <p:spPr>
          <a:xfrm>
            <a:off x="616120" y="473906"/>
            <a:ext cx="10977692" cy="666750"/>
          </a:xfrm>
        </p:spPr>
        <p:txBody>
          <a:bodyPr>
            <a:normAutofit/>
          </a:bodyPr>
          <a:lstStyle/>
          <a:p>
            <a:r>
              <a:rPr lang="en-US" dirty="0"/>
              <a:t>Proposed Framework</a:t>
            </a:r>
          </a:p>
        </p:txBody>
      </p:sp>
      <p:sp>
        <p:nvSpPr>
          <p:cNvPr id="5" name="TextBox 4">
            <a:extLst>
              <a:ext uri="{FF2B5EF4-FFF2-40B4-BE49-F238E27FC236}">
                <a16:creationId xmlns:a16="http://schemas.microsoft.com/office/drawing/2014/main" id="{DA8E2D95-3EBC-401E-982A-229C092FDAFD}"/>
              </a:ext>
            </a:extLst>
          </p:cNvPr>
          <p:cNvSpPr txBox="1"/>
          <p:nvPr/>
        </p:nvSpPr>
        <p:spPr>
          <a:xfrm>
            <a:off x="903781" y="1351508"/>
            <a:ext cx="9431066" cy="3785652"/>
          </a:xfrm>
          <a:prstGeom prst="rect">
            <a:avLst/>
          </a:prstGeom>
          <a:noFill/>
        </p:spPr>
        <p:txBody>
          <a:bodyPr wrap="square" rtlCol="0">
            <a:spAutoFit/>
          </a:bodyPr>
          <a:lstStyle/>
          <a:p>
            <a:r>
              <a:rPr lang="en-US" sz="2400" dirty="0"/>
              <a:t>CIVHC has developed a tiered pricing model based on our major data requestor segments:</a:t>
            </a:r>
          </a:p>
          <a:p>
            <a:pPr marL="342900" indent="-342900">
              <a:buFont typeface="Arial" panose="020B0604020202020204" pitchFamily="34" charset="0"/>
              <a:buChar char="•"/>
            </a:pPr>
            <a:r>
              <a:rPr lang="en-US" sz="2400" dirty="0"/>
              <a:t>Commercial – for-profit entities</a:t>
            </a:r>
          </a:p>
          <a:p>
            <a:pPr marL="342900" indent="-342900">
              <a:buFont typeface="Arial" panose="020B0604020202020204" pitchFamily="34" charset="0"/>
              <a:buChar char="•"/>
            </a:pPr>
            <a:r>
              <a:rPr lang="en-US" sz="2400" dirty="0"/>
              <a:t>Non-profit organizations</a:t>
            </a:r>
          </a:p>
          <a:p>
            <a:pPr marL="342900" indent="-342900">
              <a:buFont typeface="Arial" panose="020B0604020202020204" pitchFamily="34" charset="0"/>
              <a:buChar char="•"/>
            </a:pPr>
            <a:r>
              <a:rPr lang="en-US" sz="2400" dirty="0"/>
              <a:t>Government Entities</a:t>
            </a:r>
          </a:p>
          <a:p>
            <a:pPr marL="342900" indent="-342900">
              <a:buFont typeface="Arial" panose="020B0604020202020204" pitchFamily="34" charset="0"/>
              <a:buChar char="•"/>
            </a:pPr>
            <a:r>
              <a:rPr lang="en-US" sz="2400" dirty="0"/>
              <a:t>Colorado Academic Institutions &amp; Researchers</a:t>
            </a:r>
          </a:p>
          <a:p>
            <a:pPr marL="342900" indent="-342900">
              <a:buFont typeface="Arial" panose="020B0604020202020204" pitchFamily="34" charset="0"/>
              <a:buChar char="•"/>
            </a:pPr>
            <a:r>
              <a:rPr lang="en-US" sz="2400" dirty="0"/>
              <a:t>Out-of-State Academic Institutions &amp; Researchers</a:t>
            </a:r>
          </a:p>
          <a:p>
            <a:pPr marL="342900" indent="-342900">
              <a:buFont typeface="Arial" panose="020B0604020202020204" pitchFamily="34" charset="0"/>
              <a:buChar char="•"/>
            </a:pPr>
            <a:endParaRPr lang="en-US" sz="2400" dirty="0"/>
          </a:p>
          <a:p>
            <a:r>
              <a:rPr lang="en-US" sz="2400" dirty="0"/>
              <a:t>The model includes standard and discounted pricing tiers within each data requestor segment</a:t>
            </a:r>
          </a:p>
        </p:txBody>
      </p:sp>
    </p:spTree>
    <p:extLst>
      <p:ext uri="{BB962C8B-B14F-4D97-AF65-F5344CB8AC3E}">
        <p14:creationId xmlns:p14="http://schemas.microsoft.com/office/powerpoint/2010/main" val="108029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08597D-43C3-4092-4240-FF3DAD1E1035}"/>
              </a:ext>
            </a:extLst>
          </p:cNvPr>
          <p:cNvSpPr>
            <a:spLocks noGrp="1"/>
          </p:cNvSpPr>
          <p:nvPr>
            <p:ph type="sldNum" sz="quarter" idx="11"/>
          </p:nvPr>
        </p:nvSpPr>
        <p:spPr/>
        <p:txBody>
          <a:bodyPr/>
          <a:lstStyle/>
          <a:p>
            <a:fld id="{9ACBF9FD-0A59-4681-978E-0C5C6EBEA146}" type="slidenum">
              <a:rPr lang="en-US" smtClean="0"/>
              <a:pPr/>
              <a:t>22</a:t>
            </a:fld>
            <a:endParaRPr lang="en-US" dirty="0"/>
          </a:p>
        </p:txBody>
      </p:sp>
      <p:sp>
        <p:nvSpPr>
          <p:cNvPr id="3" name="Title 2">
            <a:extLst>
              <a:ext uri="{FF2B5EF4-FFF2-40B4-BE49-F238E27FC236}">
                <a16:creationId xmlns:a16="http://schemas.microsoft.com/office/drawing/2014/main" id="{AF78F88C-7315-D654-B063-A440C4CCECE4}"/>
              </a:ext>
            </a:extLst>
          </p:cNvPr>
          <p:cNvSpPr>
            <a:spLocks noGrp="1"/>
          </p:cNvSpPr>
          <p:nvPr>
            <p:ph type="title"/>
          </p:nvPr>
        </p:nvSpPr>
        <p:spPr>
          <a:xfrm>
            <a:off x="616120" y="473906"/>
            <a:ext cx="10977692" cy="666750"/>
          </a:xfrm>
        </p:spPr>
        <p:txBody>
          <a:bodyPr>
            <a:normAutofit/>
          </a:bodyPr>
          <a:lstStyle/>
          <a:p>
            <a:r>
              <a:rPr lang="en-US" dirty="0"/>
              <a:t>Proposed Framework</a:t>
            </a:r>
          </a:p>
        </p:txBody>
      </p:sp>
      <p:graphicFrame>
        <p:nvGraphicFramePr>
          <p:cNvPr id="8" name="Object 7">
            <a:extLst>
              <a:ext uri="{FF2B5EF4-FFF2-40B4-BE49-F238E27FC236}">
                <a16:creationId xmlns:a16="http://schemas.microsoft.com/office/drawing/2014/main" id="{2EB515B6-532B-4EF2-A0A8-3F475374B01D}"/>
              </a:ext>
            </a:extLst>
          </p:cNvPr>
          <p:cNvGraphicFramePr>
            <a:graphicFrameLocks noChangeAspect="1"/>
          </p:cNvGraphicFramePr>
          <p:nvPr>
            <p:extLst>
              <p:ext uri="{D42A27DB-BD31-4B8C-83A1-F6EECF244321}">
                <p14:modId xmlns:p14="http://schemas.microsoft.com/office/powerpoint/2010/main" val="1457417392"/>
              </p:ext>
            </p:extLst>
          </p:nvPr>
        </p:nvGraphicFramePr>
        <p:xfrm>
          <a:off x="782107" y="1676628"/>
          <a:ext cx="10564666" cy="3112558"/>
        </p:xfrm>
        <a:graphic>
          <a:graphicData uri="http://schemas.openxmlformats.org/presentationml/2006/ole">
            <mc:AlternateContent xmlns:mc="http://schemas.openxmlformats.org/markup-compatibility/2006">
              <mc:Choice xmlns:v="urn:schemas-microsoft-com:vml" Requires="v">
                <p:oleObj spid="_x0000_s2053" name="Worksheet" r:id="rId4" imgW="6697788" imgH="1973685" progId="Excel.Sheet.12">
                  <p:embed/>
                </p:oleObj>
              </mc:Choice>
              <mc:Fallback>
                <p:oleObj name="Worksheet" r:id="rId4" imgW="6697788" imgH="1973685" progId="Excel.Sheet.12">
                  <p:embed/>
                  <p:pic>
                    <p:nvPicPr>
                      <p:cNvPr id="0" name=""/>
                      <p:cNvPicPr/>
                      <p:nvPr/>
                    </p:nvPicPr>
                    <p:blipFill>
                      <a:blip r:embed="rId5"/>
                      <a:stretch>
                        <a:fillRect/>
                      </a:stretch>
                    </p:blipFill>
                    <p:spPr>
                      <a:xfrm>
                        <a:off x="782107" y="1676628"/>
                        <a:ext cx="10564666" cy="311255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8348AC8F-17E2-4BE7-849A-0BBBC5904DDD}"/>
              </a:ext>
            </a:extLst>
          </p:cNvPr>
          <p:cNvSpPr txBox="1"/>
          <p:nvPr/>
        </p:nvSpPr>
        <p:spPr>
          <a:xfrm>
            <a:off x="782107" y="4789186"/>
            <a:ext cx="9322104" cy="338554"/>
          </a:xfrm>
          <a:prstGeom prst="rect">
            <a:avLst/>
          </a:prstGeom>
          <a:noFill/>
        </p:spPr>
        <p:txBody>
          <a:bodyPr wrap="none" rtlCol="0">
            <a:spAutoFit/>
          </a:bodyPr>
          <a:lstStyle/>
          <a:p>
            <a:r>
              <a:rPr lang="en-US" sz="1600" dirty="0"/>
              <a:t>*Federal Government receives the Tier 1 base rate except when the Federal Acquisition Act (FAR) is applicable</a:t>
            </a:r>
          </a:p>
        </p:txBody>
      </p:sp>
    </p:spTree>
    <p:extLst>
      <p:ext uri="{BB962C8B-B14F-4D97-AF65-F5344CB8AC3E}">
        <p14:creationId xmlns:p14="http://schemas.microsoft.com/office/powerpoint/2010/main" val="311475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08597D-43C3-4092-4240-FF3DAD1E1035}"/>
              </a:ext>
            </a:extLst>
          </p:cNvPr>
          <p:cNvSpPr>
            <a:spLocks noGrp="1"/>
          </p:cNvSpPr>
          <p:nvPr>
            <p:ph type="sldNum" sz="quarter" idx="11"/>
          </p:nvPr>
        </p:nvSpPr>
        <p:spPr/>
        <p:txBody>
          <a:bodyPr/>
          <a:lstStyle/>
          <a:p>
            <a:fld id="{9ACBF9FD-0A59-4681-978E-0C5C6EBEA146}" type="slidenum">
              <a:rPr lang="en-US" smtClean="0"/>
              <a:pPr/>
              <a:t>23</a:t>
            </a:fld>
            <a:endParaRPr lang="en-US" dirty="0"/>
          </a:p>
        </p:txBody>
      </p:sp>
      <p:sp>
        <p:nvSpPr>
          <p:cNvPr id="3" name="Title 2">
            <a:extLst>
              <a:ext uri="{FF2B5EF4-FFF2-40B4-BE49-F238E27FC236}">
                <a16:creationId xmlns:a16="http://schemas.microsoft.com/office/drawing/2014/main" id="{AF78F88C-7315-D654-B063-A440C4CCECE4}"/>
              </a:ext>
            </a:extLst>
          </p:cNvPr>
          <p:cNvSpPr>
            <a:spLocks noGrp="1"/>
          </p:cNvSpPr>
          <p:nvPr>
            <p:ph type="title"/>
          </p:nvPr>
        </p:nvSpPr>
        <p:spPr>
          <a:xfrm>
            <a:off x="616120" y="473906"/>
            <a:ext cx="10977692" cy="666750"/>
          </a:xfrm>
        </p:spPr>
        <p:txBody>
          <a:bodyPr>
            <a:normAutofit/>
          </a:bodyPr>
          <a:lstStyle/>
          <a:p>
            <a:r>
              <a:rPr lang="en-US" dirty="0"/>
              <a:t>Testing the Model</a:t>
            </a:r>
          </a:p>
        </p:txBody>
      </p:sp>
      <p:sp>
        <p:nvSpPr>
          <p:cNvPr id="4" name="TextBox 3">
            <a:extLst>
              <a:ext uri="{FF2B5EF4-FFF2-40B4-BE49-F238E27FC236}">
                <a16:creationId xmlns:a16="http://schemas.microsoft.com/office/drawing/2014/main" id="{F09EA5D2-9DEC-454E-8BF4-80D64988075E}"/>
              </a:ext>
            </a:extLst>
          </p:cNvPr>
          <p:cNvSpPr txBox="1"/>
          <p:nvPr/>
        </p:nvSpPr>
        <p:spPr>
          <a:xfrm>
            <a:off x="616120" y="1140656"/>
            <a:ext cx="10558919" cy="4724370"/>
          </a:xfrm>
          <a:prstGeom prst="rect">
            <a:avLst/>
          </a:prstGeom>
          <a:noFill/>
        </p:spPr>
        <p:txBody>
          <a:bodyPr wrap="square" rtlCol="0">
            <a:spAutoFit/>
          </a:bodyPr>
          <a:lstStyle/>
          <a:p>
            <a:pPr>
              <a:spcAft>
                <a:spcPts val="1000"/>
              </a:spcAft>
            </a:pPr>
            <a:r>
              <a:rPr lang="en-US" sz="1900" dirty="0"/>
              <a:t>To test the model, CIVHC pulled data from 64 different projects in calendar year 2023 and reviewed prices and distribution under both the old and new models. </a:t>
            </a:r>
          </a:p>
          <a:p>
            <a:pPr>
              <a:spcAft>
                <a:spcPts val="1000"/>
              </a:spcAft>
            </a:pPr>
            <a:r>
              <a:rPr lang="en-US" sz="1900" dirty="0"/>
              <a:t>Under the old model, the 64 projects in the year 2023 generated $1.54 million in earned revenue.</a:t>
            </a:r>
          </a:p>
          <a:p>
            <a:pPr>
              <a:spcAft>
                <a:spcPts val="1000"/>
              </a:spcAft>
            </a:pPr>
            <a:r>
              <a:rPr lang="en-US" sz="1900" dirty="0"/>
              <a:t>Under the proposed tiered model, the resulting revenue would be $2.45 million, an increase of 58.5% or just over $900,000, for CIVHC’s non-public data release earned revenue (not including the HCPF APCD Operating and Enhancements Funding contracts with the State) portion of our business.</a:t>
            </a:r>
          </a:p>
          <a:p>
            <a:endParaRPr lang="en-US" dirty="0"/>
          </a:p>
          <a:p>
            <a:endParaRPr lang="en-US" dirty="0"/>
          </a:p>
          <a:p>
            <a:endParaRPr lang="en-US" dirty="0"/>
          </a:p>
          <a:p>
            <a:endParaRPr lang="en-US" dirty="0"/>
          </a:p>
          <a:p>
            <a:endParaRPr lang="en-US" dirty="0"/>
          </a:p>
          <a:p>
            <a:endParaRPr lang="en-US" dirty="0"/>
          </a:p>
          <a:p>
            <a:r>
              <a:rPr lang="en-US" sz="1900" dirty="0"/>
              <a:t>Please note that the approximately $900k difference would have equated to 10% of CIVHC’s FY 2023 total revenue of $8.9 million, and 8% of the current FY revenue target of $12M.</a:t>
            </a:r>
          </a:p>
          <a:p>
            <a:endParaRPr lang="en-US" dirty="0"/>
          </a:p>
        </p:txBody>
      </p:sp>
      <p:graphicFrame>
        <p:nvGraphicFramePr>
          <p:cNvPr id="5" name="Object 4">
            <a:extLst>
              <a:ext uri="{FF2B5EF4-FFF2-40B4-BE49-F238E27FC236}">
                <a16:creationId xmlns:a16="http://schemas.microsoft.com/office/drawing/2014/main" id="{4E7E82FC-814C-02B2-D148-81A93BCDA6F0}"/>
              </a:ext>
            </a:extLst>
          </p:cNvPr>
          <p:cNvGraphicFramePr>
            <a:graphicFrameLocks noChangeAspect="1"/>
          </p:cNvGraphicFramePr>
          <p:nvPr>
            <p:extLst>
              <p:ext uri="{D42A27DB-BD31-4B8C-83A1-F6EECF244321}">
                <p14:modId xmlns:p14="http://schemas.microsoft.com/office/powerpoint/2010/main" val="1316887986"/>
              </p:ext>
            </p:extLst>
          </p:nvPr>
        </p:nvGraphicFramePr>
        <p:xfrm>
          <a:off x="2324351" y="3195263"/>
          <a:ext cx="7395001" cy="1705509"/>
        </p:xfrm>
        <a:graphic>
          <a:graphicData uri="http://schemas.openxmlformats.org/presentationml/2006/ole">
            <mc:AlternateContent xmlns:mc="http://schemas.openxmlformats.org/markup-compatibility/2006">
              <mc:Choice xmlns:v="urn:schemas-microsoft-com:vml" Requires="v">
                <p:oleObj spid="_x0000_s3077" name="Worksheet" r:id="rId3" imgW="4724499" imgH="1111075" progId="Excel.Sheet.12">
                  <p:embed/>
                </p:oleObj>
              </mc:Choice>
              <mc:Fallback>
                <p:oleObj name="Worksheet" r:id="rId3" imgW="4724499" imgH="1111075" progId="Excel.Sheet.12">
                  <p:embed/>
                  <p:pic>
                    <p:nvPicPr>
                      <p:cNvPr id="0" name=""/>
                      <p:cNvPicPr/>
                      <p:nvPr/>
                    </p:nvPicPr>
                    <p:blipFill>
                      <a:blip r:embed="rId4"/>
                      <a:stretch>
                        <a:fillRect/>
                      </a:stretch>
                    </p:blipFill>
                    <p:spPr>
                      <a:xfrm>
                        <a:off x="2324351" y="3195263"/>
                        <a:ext cx="7395001" cy="1705509"/>
                      </a:xfrm>
                      <a:prstGeom prst="rect">
                        <a:avLst/>
                      </a:prstGeom>
                    </p:spPr>
                  </p:pic>
                </p:oleObj>
              </mc:Fallback>
            </mc:AlternateContent>
          </a:graphicData>
        </a:graphic>
      </p:graphicFrame>
    </p:spTree>
    <p:extLst>
      <p:ext uri="{BB962C8B-B14F-4D97-AF65-F5344CB8AC3E}">
        <p14:creationId xmlns:p14="http://schemas.microsoft.com/office/powerpoint/2010/main" val="1446627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08597D-43C3-4092-4240-FF3DAD1E1035}"/>
              </a:ext>
            </a:extLst>
          </p:cNvPr>
          <p:cNvSpPr>
            <a:spLocks noGrp="1"/>
          </p:cNvSpPr>
          <p:nvPr>
            <p:ph type="sldNum" sz="quarter" idx="11"/>
          </p:nvPr>
        </p:nvSpPr>
        <p:spPr/>
        <p:txBody>
          <a:bodyPr/>
          <a:lstStyle/>
          <a:p>
            <a:fld id="{9ACBF9FD-0A59-4681-978E-0C5C6EBEA146}" type="slidenum">
              <a:rPr lang="en-US" smtClean="0"/>
              <a:pPr/>
              <a:t>24</a:t>
            </a:fld>
            <a:endParaRPr lang="en-US" dirty="0"/>
          </a:p>
        </p:txBody>
      </p:sp>
      <p:sp>
        <p:nvSpPr>
          <p:cNvPr id="3" name="Title 2">
            <a:extLst>
              <a:ext uri="{FF2B5EF4-FFF2-40B4-BE49-F238E27FC236}">
                <a16:creationId xmlns:a16="http://schemas.microsoft.com/office/drawing/2014/main" id="{AF78F88C-7315-D654-B063-A440C4CCECE4}"/>
              </a:ext>
            </a:extLst>
          </p:cNvPr>
          <p:cNvSpPr>
            <a:spLocks noGrp="1"/>
          </p:cNvSpPr>
          <p:nvPr>
            <p:ph type="title"/>
          </p:nvPr>
        </p:nvSpPr>
        <p:spPr>
          <a:xfrm>
            <a:off x="616121" y="255009"/>
            <a:ext cx="10977692" cy="666750"/>
          </a:xfrm>
        </p:spPr>
        <p:txBody>
          <a:bodyPr>
            <a:normAutofit/>
          </a:bodyPr>
          <a:lstStyle/>
          <a:p>
            <a:r>
              <a:rPr lang="en-US" dirty="0"/>
              <a:t>Tier Distribution</a:t>
            </a:r>
          </a:p>
        </p:txBody>
      </p:sp>
      <p:sp>
        <p:nvSpPr>
          <p:cNvPr id="8" name="TextBox 7">
            <a:extLst>
              <a:ext uri="{FF2B5EF4-FFF2-40B4-BE49-F238E27FC236}">
                <a16:creationId xmlns:a16="http://schemas.microsoft.com/office/drawing/2014/main" id="{7A22BE4E-BB0F-4D20-98C7-44FFDC30451C}"/>
              </a:ext>
            </a:extLst>
          </p:cNvPr>
          <p:cNvSpPr txBox="1"/>
          <p:nvPr/>
        </p:nvSpPr>
        <p:spPr>
          <a:xfrm>
            <a:off x="756137" y="1140656"/>
            <a:ext cx="9785839" cy="400110"/>
          </a:xfrm>
          <a:prstGeom prst="rect">
            <a:avLst/>
          </a:prstGeom>
          <a:noFill/>
        </p:spPr>
        <p:txBody>
          <a:bodyPr wrap="square" rtlCol="0">
            <a:spAutoFit/>
          </a:bodyPr>
          <a:lstStyle/>
          <a:p>
            <a:r>
              <a:rPr lang="en-US" sz="2000" dirty="0"/>
              <a:t>The graph below illustrates how projects and dollars distributed under the proposed model. </a:t>
            </a:r>
            <a:endParaRPr lang="en-US" dirty="0"/>
          </a:p>
        </p:txBody>
      </p:sp>
      <p:graphicFrame>
        <p:nvGraphicFramePr>
          <p:cNvPr id="5" name="Chart 4">
            <a:extLst>
              <a:ext uri="{FF2B5EF4-FFF2-40B4-BE49-F238E27FC236}">
                <a16:creationId xmlns:a16="http://schemas.microsoft.com/office/drawing/2014/main" id="{6D9C564B-7E6C-4CDF-9291-B99F7802384C}"/>
              </a:ext>
            </a:extLst>
          </p:cNvPr>
          <p:cNvGraphicFramePr>
            <a:graphicFrameLocks/>
          </p:cNvGraphicFramePr>
          <p:nvPr>
            <p:extLst>
              <p:ext uri="{D42A27DB-BD31-4B8C-83A1-F6EECF244321}">
                <p14:modId xmlns:p14="http://schemas.microsoft.com/office/powerpoint/2010/main" val="2225051216"/>
              </p:ext>
            </p:extLst>
          </p:nvPr>
        </p:nvGraphicFramePr>
        <p:xfrm>
          <a:off x="756137" y="1837765"/>
          <a:ext cx="9785839" cy="3756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2579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08597D-43C3-4092-4240-FF3DAD1E1035}"/>
              </a:ext>
            </a:extLst>
          </p:cNvPr>
          <p:cNvSpPr>
            <a:spLocks noGrp="1"/>
          </p:cNvSpPr>
          <p:nvPr>
            <p:ph type="sldNum" sz="quarter" idx="11"/>
          </p:nvPr>
        </p:nvSpPr>
        <p:spPr/>
        <p:txBody>
          <a:bodyPr/>
          <a:lstStyle/>
          <a:p>
            <a:fld id="{9ACBF9FD-0A59-4681-978E-0C5C6EBEA146}" type="slidenum">
              <a:rPr lang="en-US" smtClean="0"/>
              <a:pPr/>
              <a:t>25</a:t>
            </a:fld>
            <a:endParaRPr lang="en-US" dirty="0"/>
          </a:p>
        </p:txBody>
      </p:sp>
      <p:sp>
        <p:nvSpPr>
          <p:cNvPr id="3" name="Title 2">
            <a:extLst>
              <a:ext uri="{FF2B5EF4-FFF2-40B4-BE49-F238E27FC236}">
                <a16:creationId xmlns:a16="http://schemas.microsoft.com/office/drawing/2014/main" id="{AF78F88C-7315-D654-B063-A440C4CCECE4}"/>
              </a:ext>
            </a:extLst>
          </p:cNvPr>
          <p:cNvSpPr>
            <a:spLocks noGrp="1"/>
          </p:cNvSpPr>
          <p:nvPr>
            <p:ph type="title"/>
          </p:nvPr>
        </p:nvSpPr>
        <p:spPr>
          <a:xfrm>
            <a:off x="616121" y="255009"/>
            <a:ext cx="10977692" cy="666750"/>
          </a:xfrm>
        </p:spPr>
        <p:txBody>
          <a:bodyPr>
            <a:normAutofit/>
          </a:bodyPr>
          <a:lstStyle/>
          <a:p>
            <a:r>
              <a:rPr lang="en-US" dirty="0"/>
              <a:t>Impact by Product Type</a:t>
            </a:r>
          </a:p>
        </p:txBody>
      </p:sp>
      <p:sp>
        <p:nvSpPr>
          <p:cNvPr id="8" name="TextBox 7">
            <a:extLst>
              <a:ext uri="{FF2B5EF4-FFF2-40B4-BE49-F238E27FC236}">
                <a16:creationId xmlns:a16="http://schemas.microsoft.com/office/drawing/2014/main" id="{7A22BE4E-BB0F-4D20-98C7-44FFDC30451C}"/>
              </a:ext>
            </a:extLst>
          </p:cNvPr>
          <p:cNvSpPr txBox="1"/>
          <p:nvPr/>
        </p:nvSpPr>
        <p:spPr>
          <a:xfrm>
            <a:off x="756137" y="1140656"/>
            <a:ext cx="9785839" cy="1292662"/>
          </a:xfrm>
          <a:prstGeom prst="rect">
            <a:avLst/>
          </a:prstGeom>
          <a:noFill/>
        </p:spPr>
        <p:txBody>
          <a:bodyPr wrap="square" rtlCol="0">
            <a:spAutoFit/>
          </a:bodyPr>
          <a:lstStyle/>
          <a:p>
            <a:r>
              <a:rPr lang="en-US" sz="2000" dirty="0"/>
              <a:t>The graph below illustrates how the model may impact the distribution of revenue across CIVHC’s most common data set types.  Limited Data Sets are our most requested data set, followed by Fully-Identifiable Data sets.</a:t>
            </a:r>
          </a:p>
          <a:p>
            <a:endParaRPr lang="en-US" dirty="0"/>
          </a:p>
        </p:txBody>
      </p:sp>
      <p:graphicFrame>
        <p:nvGraphicFramePr>
          <p:cNvPr id="5" name="Chart 4">
            <a:extLst>
              <a:ext uri="{FF2B5EF4-FFF2-40B4-BE49-F238E27FC236}">
                <a16:creationId xmlns:a16="http://schemas.microsoft.com/office/drawing/2014/main" id="{38637093-0DD0-4D57-AC2F-027D384ABD18}"/>
              </a:ext>
            </a:extLst>
          </p:cNvPr>
          <p:cNvGraphicFramePr>
            <a:graphicFrameLocks/>
          </p:cNvGraphicFramePr>
          <p:nvPr>
            <p:extLst>
              <p:ext uri="{D42A27DB-BD31-4B8C-83A1-F6EECF244321}">
                <p14:modId xmlns:p14="http://schemas.microsoft.com/office/powerpoint/2010/main" val="3454163346"/>
              </p:ext>
            </p:extLst>
          </p:nvPr>
        </p:nvGraphicFramePr>
        <p:xfrm>
          <a:off x="616122" y="2146434"/>
          <a:ext cx="9505532" cy="4195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8596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C371D7-9F79-C166-6E99-047BEF430BFF}"/>
              </a:ext>
            </a:extLst>
          </p:cNvPr>
          <p:cNvSpPr>
            <a:spLocks noGrp="1"/>
          </p:cNvSpPr>
          <p:nvPr>
            <p:ph type="sldNum" sz="quarter" idx="11"/>
          </p:nvPr>
        </p:nvSpPr>
        <p:spPr/>
        <p:txBody>
          <a:bodyPr/>
          <a:lstStyle/>
          <a:p>
            <a:fld id="{9ACBF9FD-0A59-4681-978E-0C5C6EBEA146}" type="slidenum">
              <a:rPr lang="en-US" smtClean="0"/>
              <a:pPr/>
              <a:t>26</a:t>
            </a:fld>
            <a:endParaRPr lang="en-US" dirty="0"/>
          </a:p>
        </p:txBody>
      </p:sp>
      <p:sp>
        <p:nvSpPr>
          <p:cNvPr id="3" name="Title 2">
            <a:extLst>
              <a:ext uri="{FF2B5EF4-FFF2-40B4-BE49-F238E27FC236}">
                <a16:creationId xmlns:a16="http://schemas.microsoft.com/office/drawing/2014/main" id="{D29AC20A-E9BC-32F5-EA45-FDDF5A37BD61}"/>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D2848410-DF35-A4E2-7471-8830557ADB7F}"/>
              </a:ext>
            </a:extLst>
          </p:cNvPr>
          <p:cNvSpPr>
            <a:spLocks noGrp="1"/>
          </p:cNvSpPr>
          <p:nvPr>
            <p:ph idx="1"/>
          </p:nvPr>
        </p:nvSpPr>
        <p:spPr/>
        <p:txBody>
          <a:bodyPr>
            <a:normAutofit/>
          </a:bodyPr>
          <a:lstStyle/>
          <a:p>
            <a:r>
              <a:rPr lang="en-US" dirty="0"/>
              <a:t>Outreach to frequent customers including HCPF, DOI, researchers, purchasing alliances, payers, etc.</a:t>
            </a:r>
          </a:p>
          <a:p>
            <a:r>
              <a:rPr lang="en-US" dirty="0"/>
              <a:t>Adjust as needed based on testing results and feedback</a:t>
            </a:r>
          </a:p>
          <a:p>
            <a:r>
              <a:rPr lang="en-US" dirty="0"/>
              <a:t>Planned implementation this fiscal year</a:t>
            </a:r>
          </a:p>
        </p:txBody>
      </p:sp>
    </p:spTree>
    <p:extLst>
      <p:ext uri="{BB962C8B-B14F-4D97-AF65-F5344CB8AC3E}">
        <p14:creationId xmlns:p14="http://schemas.microsoft.com/office/powerpoint/2010/main" val="1850321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37FF97-A936-A34E-943F-A6ECCC9EC80E}"/>
              </a:ext>
            </a:extLst>
          </p:cNvPr>
          <p:cNvSpPr>
            <a:spLocks noGrp="1"/>
          </p:cNvSpPr>
          <p:nvPr>
            <p:ph type="sldNum" sz="quarter" idx="11"/>
          </p:nvPr>
        </p:nvSpPr>
        <p:spPr/>
        <p:txBody>
          <a:bodyPr/>
          <a:lstStyle/>
          <a:p>
            <a:fld id="{9ACBF9FD-0A59-4681-978E-0C5C6EBEA146}" type="slidenum">
              <a:rPr lang="en-US" smtClean="0"/>
              <a:pPr/>
              <a:t>27</a:t>
            </a:fld>
            <a:endParaRPr lang="en-US" dirty="0"/>
          </a:p>
        </p:txBody>
      </p:sp>
      <p:sp>
        <p:nvSpPr>
          <p:cNvPr id="3" name="Title 2">
            <a:extLst>
              <a:ext uri="{FF2B5EF4-FFF2-40B4-BE49-F238E27FC236}">
                <a16:creationId xmlns:a16="http://schemas.microsoft.com/office/drawing/2014/main" id="{E67C693D-F6AF-8221-7F8D-6595FBBB39A1}"/>
              </a:ext>
            </a:extLst>
          </p:cNvPr>
          <p:cNvSpPr>
            <a:spLocks noGrp="1"/>
          </p:cNvSpPr>
          <p:nvPr>
            <p:ph type="title"/>
          </p:nvPr>
        </p:nvSpPr>
        <p:spPr/>
        <p:txBody>
          <a:bodyPr>
            <a:noAutofit/>
          </a:bodyPr>
          <a:lstStyle/>
          <a:p>
            <a:r>
              <a:rPr lang="en-US" sz="4800" dirty="0"/>
              <a:t>Agenda</a:t>
            </a:r>
          </a:p>
        </p:txBody>
      </p:sp>
      <p:sp>
        <p:nvSpPr>
          <p:cNvPr id="4" name="Content Placeholder 3">
            <a:extLst>
              <a:ext uri="{FF2B5EF4-FFF2-40B4-BE49-F238E27FC236}">
                <a16:creationId xmlns:a16="http://schemas.microsoft.com/office/drawing/2014/main" id="{9D1E3DD2-8DA5-2CFC-18A3-18D137726AE4}"/>
              </a:ext>
            </a:extLst>
          </p:cNvPr>
          <p:cNvSpPr>
            <a:spLocks noGrp="1"/>
          </p:cNvSpPr>
          <p:nvPr>
            <p:ph idx="1"/>
          </p:nvPr>
        </p:nvSpPr>
        <p:spPr/>
        <p:txBody>
          <a:bodyPr>
            <a:normAutofit/>
          </a:bodyPr>
          <a:lstStyle/>
          <a:p>
            <a:r>
              <a:rPr lang="en-US" sz="3600" dirty="0">
                <a:solidFill>
                  <a:schemeClr val="bg2"/>
                </a:solidFill>
              </a:rPr>
              <a:t>Opening Announcements</a:t>
            </a:r>
          </a:p>
          <a:p>
            <a:r>
              <a:rPr lang="en-US" sz="3600" dirty="0">
                <a:solidFill>
                  <a:schemeClr val="bg2"/>
                </a:solidFill>
              </a:rPr>
              <a:t>Operational Updates </a:t>
            </a:r>
          </a:p>
          <a:p>
            <a:r>
              <a:rPr lang="en-US" sz="3600" dirty="0"/>
              <a:t>HCPF 5-Year CO APCD Evaluation &amp; Discussion</a:t>
            </a:r>
          </a:p>
          <a:p>
            <a:r>
              <a:rPr lang="en-US" sz="3600" dirty="0">
                <a:solidFill>
                  <a:schemeClr val="bg2"/>
                </a:solidFill>
              </a:rPr>
              <a:t>Public Reporting</a:t>
            </a:r>
          </a:p>
          <a:p>
            <a:r>
              <a:rPr lang="en-US" sz="3600" dirty="0">
                <a:solidFill>
                  <a:schemeClr val="bg2"/>
                </a:solidFill>
              </a:rPr>
              <a:t>Public Comment and Member Open Discussion</a:t>
            </a:r>
          </a:p>
        </p:txBody>
      </p:sp>
    </p:spTree>
    <p:extLst>
      <p:ext uri="{BB962C8B-B14F-4D97-AF65-F5344CB8AC3E}">
        <p14:creationId xmlns:p14="http://schemas.microsoft.com/office/powerpoint/2010/main" val="3740916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ctrTitle"/>
          </p:nvPr>
        </p:nvSpPr>
        <p:spPr>
          <a:xfrm>
            <a:off x="202500" y="560350"/>
            <a:ext cx="11787000" cy="200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6000"/>
              <a:buFont typeface="Trebuchet MS"/>
              <a:buNone/>
            </a:pPr>
            <a:r>
              <a:rPr lang="en-US"/>
              <a:t>CO APCD Advisory Committee</a:t>
            </a:r>
            <a:endParaRPr/>
          </a:p>
          <a:p>
            <a:pPr marL="0" lvl="0" indent="0" algn="ctr" rtl="0">
              <a:lnSpc>
                <a:spcPct val="90000"/>
              </a:lnSpc>
              <a:spcBef>
                <a:spcPts val="0"/>
              </a:spcBef>
              <a:spcAft>
                <a:spcPts val="0"/>
              </a:spcAft>
              <a:buClr>
                <a:schemeClr val="lt1"/>
              </a:buClr>
              <a:buSzPts val="6000"/>
              <a:buFont typeface="Trebuchet MS"/>
              <a:buNone/>
            </a:pPr>
            <a:r>
              <a:rPr lang="en-US"/>
              <a:t>Survey Highlights and Discussion</a:t>
            </a:r>
            <a:endParaRPr/>
          </a:p>
        </p:txBody>
      </p:sp>
      <p:sp>
        <p:nvSpPr>
          <p:cNvPr id="120" name="Google Shape;120;p27"/>
          <p:cNvSpPr txBox="1">
            <a:spLocks noGrp="1"/>
          </p:cNvSpPr>
          <p:nvPr>
            <p:ph type="body" idx="2"/>
          </p:nvPr>
        </p:nvSpPr>
        <p:spPr>
          <a:xfrm>
            <a:off x="347825" y="3045750"/>
            <a:ext cx="11336700" cy="289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300"/>
              <a:buNone/>
            </a:pPr>
            <a:r>
              <a:rPr lang="en-US" sz="4000"/>
              <a:t>March 12, 2024</a:t>
            </a:r>
            <a:endParaRPr sz="4000"/>
          </a:p>
          <a:p>
            <a:pPr marL="0" lvl="0" indent="0" algn="ctr" rtl="0">
              <a:lnSpc>
                <a:spcPct val="90000"/>
              </a:lnSpc>
              <a:spcBef>
                <a:spcPts val="0"/>
              </a:spcBef>
              <a:spcAft>
                <a:spcPts val="0"/>
              </a:spcAft>
              <a:buClr>
                <a:schemeClr val="lt1"/>
              </a:buClr>
              <a:buSzPts val="3300"/>
              <a:buNone/>
            </a:pPr>
            <a:endParaRPr/>
          </a:p>
          <a:p>
            <a:pPr marL="0" lvl="0" indent="0" algn="ctr" rtl="0">
              <a:lnSpc>
                <a:spcPct val="90000"/>
              </a:lnSpc>
              <a:spcBef>
                <a:spcPts val="0"/>
              </a:spcBef>
              <a:spcAft>
                <a:spcPts val="0"/>
              </a:spcAft>
              <a:buClr>
                <a:schemeClr val="lt1"/>
              </a:buClr>
              <a:buSzPts val="3300"/>
              <a:buNone/>
            </a:pPr>
            <a:r>
              <a:rPr lang="en-US"/>
              <a:t>Kim Bimestefer</a:t>
            </a:r>
            <a:endParaRPr/>
          </a:p>
          <a:p>
            <a:pPr marL="0" lvl="0" indent="0" algn="ctr" rtl="0">
              <a:lnSpc>
                <a:spcPct val="90000"/>
              </a:lnSpc>
              <a:spcBef>
                <a:spcPts val="0"/>
              </a:spcBef>
              <a:spcAft>
                <a:spcPts val="0"/>
              </a:spcAft>
              <a:buClr>
                <a:schemeClr val="lt1"/>
              </a:buClr>
              <a:buSzPts val="3300"/>
              <a:buNone/>
            </a:pPr>
            <a:r>
              <a:rPr lang="en-US"/>
              <a:t>Executive Director, Dept of Health Care Policy &amp; Financing</a:t>
            </a:r>
            <a:endParaRPr/>
          </a:p>
          <a:p>
            <a:pPr marL="0" lvl="0" indent="0" algn="ctr" rtl="0">
              <a:lnSpc>
                <a:spcPct val="90000"/>
              </a:lnSpc>
              <a:spcBef>
                <a:spcPts val="0"/>
              </a:spcBef>
              <a:spcAft>
                <a:spcPts val="0"/>
              </a:spcAft>
              <a:buClr>
                <a:schemeClr val="lt1"/>
              </a:buClr>
              <a:buSzPts val="33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357900" y="0"/>
            <a:ext cx="114762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500"/>
              <a:t>5-Year Statutorily Required Evaluation</a:t>
            </a:r>
            <a:endParaRPr sz="4500"/>
          </a:p>
        </p:txBody>
      </p:sp>
      <p:sp>
        <p:nvSpPr>
          <p:cNvPr id="127" name="Google Shape;127;p28"/>
          <p:cNvSpPr txBox="1">
            <a:spLocks noGrp="1"/>
          </p:cNvSpPr>
          <p:nvPr>
            <p:ph type="body" idx="1"/>
          </p:nvPr>
        </p:nvSpPr>
        <p:spPr>
          <a:xfrm>
            <a:off x="0" y="1058200"/>
            <a:ext cx="11686500" cy="42057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HCPF evaluation of CIVHC, the Executive Director’s appointed administrator of the Colorado APCD</a:t>
            </a:r>
            <a:endParaRPr sz="3000"/>
          </a:p>
          <a:p>
            <a:pPr marL="457200" lvl="0" indent="-419100" algn="l" rtl="0">
              <a:spcBef>
                <a:spcPts val="1000"/>
              </a:spcBef>
              <a:spcAft>
                <a:spcPts val="0"/>
              </a:spcAft>
              <a:buSzPts val="3000"/>
              <a:buChar char="●"/>
            </a:pPr>
            <a:r>
              <a:rPr lang="en-US" sz="3000"/>
              <a:t>To ensure that the database accomplishes the established directive of the APCD, as memorialized in 25.5-1-204, of “facilitating the reporting of healthcare and health quality data that results in:</a:t>
            </a:r>
            <a:endParaRPr sz="3000"/>
          </a:p>
          <a:p>
            <a:pPr marL="914400" lvl="1" indent="-419100" algn="l" rtl="0">
              <a:spcBef>
                <a:spcPts val="0"/>
              </a:spcBef>
              <a:spcAft>
                <a:spcPts val="0"/>
              </a:spcAft>
              <a:buSzPts val="3000"/>
              <a:buChar char="○"/>
            </a:pPr>
            <a:r>
              <a:rPr lang="en-US" sz="3000"/>
              <a:t>transparent and public reporting of safety, quality, cost, and efficiency information; </a:t>
            </a:r>
            <a:endParaRPr sz="3000"/>
          </a:p>
          <a:p>
            <a:pPr marL="914400" lvl="1" indent="-419100" algn="l" rtl="0">
              <a:spcBef>
                <a:spcPts val="0"/>
              </a:spcBef>
              <a:spcAft>
                <a:spcPts val="0"/>
              </a:spcAft>
              <a:buSzPts val="3000"/>
              <a:buChar char="○"/>
            </a:pPr>
            <a:r>
              <a:rPr lang="en-US" sz="3000"/>
              <a:t>and analysis of health care spending and utilization patterns for purposes that improve the population's health, improve the care experience, and control costs.”</a:t>
            </a:r>
            <a:endParaRPr sz="3000"/>
          </a:p>
        </p:txBody>
      </p:sp>
      <p:sp>
        <p:nvSpPr>
          <p:cNvPr id="128" name="Google Shape;128;p28"/>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6316DE-F123-4B68-BDE4-67ED23B2E458}"/>
              </a:ext>
            </a:extLst>
          </p:cNvPr>
          <p:cNvSpPr>
            <a:spLocks noGrp="1"/>
          </p:cNvSpPr>
          <p:nvPr>
            <p:ph type="sldNum" sz="quarter" idx="11"/>
          </p:nvPr>
        </p:nvSpPr>
        <p:spPr/>
        <p:txBody>
          <a:bodyPr/>
          <a:lstStyle/>
          <a:p>
            <a:fld id="{9ACBF9FD-0A59-4681-978E-0C5C6EBEA146}" type="slidenum">
              <a:rPr lang="en-US" smtClean="0"/>
              <a:pPr/>
              <a:t>3</a:t>
            </a:fld>
            <a:endParaRPr lang="en-US" dirty="0"/>
          </a:p>
        </p:txBody>
      </p:sp>
      <p:sp>
        <p:nvSpPr>
          <p:cNvPr id="3" name="Title 2">
            <a:extLst>
              <a:ext uri="{FF2B5EF4-FFF2-40B4-BE49-F238E27FC236}">
                <a16:creationId xmlns:a16="http://schemas.microsoft.com/office/drawing/2014/main" id="{0281A722-CB7C-415B-B2EC-8D8E3048AEE9}"/>
              </a:ext>
            </a:extLst>
          </p:cNvPr>
          <p:cNvSpPr>
            <a:spLocks noGrp="1"/>
          </p:cNvSpPr>
          <p:nvPr>
            <p:ph type="title"/>
          </p:nvPr>
        </p:nvSpPr>
        <p:spPr>
          <a:xfrm>
            <a:off x="616120" y="682625"/>
            <a:ext cx="10977692" cy="666750"/>
          </a:xfrm>
        </p:spPr>
        <p:txBody>
          <a:bodyPr>
            <a:noAutofit/>
          </a:bodyPr>
          <a:lstStyle/>
          <a:p>
            <a:r>
              <a:rPr lang="en-US" sz="4800" dirty="0"/>
              <a:t>Open Committee Positions</a:t>
            </a:r>
          </a:p>
        </p:txBody>
      </p:sp>
      <p:sp>
        <p:nvSpPr>
          <p:cNvPr id="4" name="Content Placeholder 3">
            <a:extLst>
              <a:ext uri="{FF2B5EF4-FFF2-40B4-BE49-F238E27FC236}">
                <a16:creationId xmlns:a16="http://schemas.microsoft.com/office/drawing/2014/main" id="{2F5C0C70-D83F-4112-BCD9-C469A3BF51C8}"/>
              </a:ext>
            </a:extLst>
          </p:cNvPr>
          <p:cNvSpPr>
            <a:spLocks noGrp="1"/>
          </p:cNvSpPr>
          <p:nvPr>
            <p:ph idx="1"/>
          </p:nvPr>
        </p:nvSpPr>
        <p:spPr/>
        <p:txBody>
          <a:bodyPr/>
          <a:lstStyle/>
          <a:p>
            <a:r>
              <a:rPr lang="en-US" sz="3600" dirty="0"/>
              <a:t>Pharmacy benefit manager </a:t>
            </a:r>
          </a:p>
          <a:p>
            <a:r>
              <a:rPr lang="en-US" sz="3600" dirty="0"/>
              <a:t>An organization that processes insurance claims or certain aspects of employee benefit plans for a separate entity </a:t>
            </a:r>
          </a:p>
          <a:p>
            <a:pPr marL="457200" lvl="1" indent="0">
              <a:buNone/>
            </a:pPr>
            <a:endParaRPr lang="en-US" dirty="0"/>
          </a:p>
        </p:txBody>
      </p:sp>
    </p:spTree>
    <p:extLst>
      <p:ext uri="{BB962C8B-B14F-4D97-AF65-F5344CB8AC3E}">
        <p14:creationId xmlns:p14="http://schemas.microsoft.com/office/powerpoint/2010/main" val="660154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0" y="192500"/>
            <a:ext cx="12192000" cy="96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900"/>
              <a:t>Next Steps &amp; Related Goals of Today</a:t>
            </a:r>
            <a:endParaRPr sz="3900"/>
          </a:p>
          <a:p>
            <a:pPr marL="0" lvl="0" indent="0" algn="ctr" rtl="0">
              <a:spcBef>
                <a:spcPts val="0"/>
              </a:spcBef>
              <a:spcAft>
                <a:spcPts val="0"/>
              </a:spcAft>
              <a:buClr>
                <a:schemeClr val="dk1"/>
              </a:buClr>
              <a:buSzPts val="1100"/>
              <a:buFont typeface="Arial"/>
              <a:buNone/>
            </a:pPr>
            <a:r>
              <a:rPr lang="en-US" sz="3500"/>
              <a:t>Advisory Committee Discussion, Views, Priorities</a:t>
            </a:r>
            <a:endParaRPr sz="5000"/>
          </a:p>
        </p:txBody>
      </p:sp>
      <p:sp>
        <p:nvSpPr>
          <p:cNvPr id="135" name="Google Shape;135;p29"/>
          <p:cNvSpPr txBox="1">
            <a:spLocks noGrp="1"/>
          </p:cNvSpPr>
          <p:nvPr>
            <p:ph type="body" idx="1"/>
          </p:nvPr>
        </p:nvSpPr>
        <p:spPr>
          <a:xfrm>
            <a:off x="100200" y="1326150"/>
            <a:ext cx="11991600" cy="42057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sz="2800"/>
              <a:t>HCPF provides this evaluation report to CIVHC for their review (done)</a:t>
            </a:r>
            <a:endParaRPr sz="2800"/>
          </a:p>
          <a:p>
            <a:pPr marL="457200" lvl="0" indent="-406400" algn="l" rtl="0">
              <a:spcBef>
                <a:spcPts val="1000"/>
              </a:spcBef>
              <a:spcAft>
                <a:spcPts val="0"/>
              </a:spcAft>
              <a:buSzPts val="2800"/>
              <a:buChar char="●"/>
            </a:pPr>
            <a:r>
              <a:rPr lang="en-US" sz="2800"/>
              <a:t>Coordinate a review of the report by the APCD Advisory Committee (TODAY), the CIVHC Board Chair and State Agency users </a:t>
            </a:r>
            <a:endParaRPr sz="2800"/>
          </a:p>
          <a:p>
            <a:pPr marL="914400" lvl="1" indent="-406400" algn="l" rtl="0">
              <a:spcBef>
                <a:spcPts val="0"/>
              </a:spcBef>
              <a:spcAft>
                <a:spcPts val="0"/>
              </a:spcAft>
              <a:buSzPts val="2800"/>
              <a:buChar char="○"/>
            </a:pPr>
            <a:r>
              <a:rPr lang="en-US" sz="2800"/>
              <a:t>For feedback and response recommendations, including suggested prioritization of findings to address. </a:t>
            </a:r>
            <a:endParaRPr sz="2800"/>
          </a:p>
          <a:p>
            <a:pPr marL="914400" lvl="1" indent="-406400" algn="l" rtl="0">
              <a:spcBef>
                <a:spcPts val="0"/>
              </a:spcBef>
              <a:spcAft>
                <a:spcPts val="0"/>
              </a:spcAft>
              <a:buSzPts val="2800"/>
              <a:buChar char="○"/>
            </a:pPr>
            <a:r>
              <a:rPr lang="en-US" sz="2800"/>
              <a:t>Engagement Goal: To support CIVHC’s evolving ability to efficiently and effectively meet the needs of the APCD’s current as well as future users. </a:t>
            </a:r>
            <a:endParaRPr sz="2800"/>
          </a:p>
          <a:p>
            <a:pPr marL="457200" lvl="0" indent="-406400" algn="l" rtl="0">
              <a:spcBef>
                <a:spcPts val="1000"/>
              </a:spcBef>
              <a:spcAft>
                <a:spcPts val="0"/>
              </a:spcAft>
              <a:buSzPts val="2800"/>
              <a:buChar char="●"/>
            </a:pPr>
            <a:r>
              <a:rPr lang="en-US" sz="2800"/>
              <a:t>Leveraging insights and learnings through this process, CIVHC provides a formal response to HCPF to the Opportunities &amp; Recommendations, with the goal of advancing the APCD’s ability to meet user needs. </a:t>
            </a:r>
            <a:endParaRPr sz="2800"/>
          </a:p>
        </p:txBody>
      </p:sp>
      <p:sp>
        <p:nvSpPr>
          <p:cNvPr id="136" name="Google Shape;136;p29"/>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0" y="68650"/>
            <a:ext cx="12192000" cy="7896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sz="4000"/>
              <a:t>2023 APCD Evaluation </a:t>
            </a:r>
            <a:endParaRPr sz="4000"/>
          </a:p>
        </p:txBody>
      </p:sp>
      <p:sp>
        <p:nvSpPr>
          <p:cNvPr id="143" name="Google Shape;143;p30"/>
          <p:cNvSpPr txBox="1">
            <a:spLocks noGrp="1"/>
          </p:cNvSpPr>
          <p:nvPr>
            <p:ph type="body" idx="1"/>
          </p:nvPr>
        </p:nvSpPr>
        <p:spPr>
          <a:xfrm>
            <a:off x="2525" y="828425"/>
            <a:ext cx="12178800" cy="3441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900" b="1"/>
              <a:t>Required every five years to evaluate CO APCD</a:t>
            </a:r>
            <a:endParaRPr sz="2900" b="1"/>
          </a:p>
          <a:p>
            <a:pPr marL="457200" lvl="0" indent="-330200" algn="l" rtl="0">
              <a:spcBef>
                <a:spcPts val="1000"/>
              </a:spcBef>
              <a:spcAft>
                <a:spcPts val="0"/>
              </a:spcAft>
              <a:buSzPts val="1600"/>
              <a:buFont typeface="Trebuchet MS"/>
              <a:buChar char="●"/>
            </a:pPr>
            <a:r>
              <a:rPr lang="en-US" sz="2600" b="1"/>
              <a:t>The evaluation included a review of CIVHC (growth, funding, financials, users, etc.) r</a:t>
            </a:r>
            <a:r>
              <a:rPr lang="en-US" sz="2600"/>
              <a:t>elated to the APCD as the appointed administrator of the APCD</a:t>
            </a:r>
            <a:endParaRPr sz="1600" b="1"/>
          </a:p>
          <a:p>
            <a:pPr marL="457200" marR="0" lvl="0" indent="-342900" algn="l" rtl="0">
              <a:lnSpc>
                <a:spcPct val="90000"/>
              </a:lnSpc>
              <a:spcBef>
                <a:spcPts val="1000"/>
              </a:spcBef>
              <a:spcAft>
                <a:spcPts val="0"/>
              </a:spcAft>
              <a:buSzPts val="1800"/>
              <a:buFont typeface="Trebuchet MS"/>
              <a:buChar char="●"/>
            </a:pPr>
            <a:r>
              <a:rPr lang="en-US" sz="2600" b="1"/>
              <a:t>Distributed</a:t>
            </a:r>
            <a:r>
              <a:rPr lang="en-US" sz="2400" b="1"/>
              <a:t> surveys</a:t>
            </a:r>
            <a:r>
              <a:rPr lang="en-US" sz="2400"/>
              <a:t> to customers who received data and reports from the APCD in the past three years. Survey focuses on evaluating APCD services. Questions covered: timeliness; usefulness of report; CIVHC’s understanding of business needs; documentation; data quality, validation, and accuracy of report results; cost and value; and customer service.   </a:t>
            </a:r>
            <a:endParaRPr sz="2400"/>
          </a:p>
          <a:p>
            <a:pPr marL="457200" marR="0" lvl="0" indent="-342900" algn="l" rtl="0">
              <a:lnSpc>
                <a:spcPct val="90000"/>
              </a:lnSpc>
              <a:spcBef>
                <a:spcPts val="1000"/>
              </a:spcBef>
              <a:spcAft>
                <a:spcPts val="0"/>
              </a:spcAft>
              <a:buSzPts val="1800"/>
              <a:buFont typeface="Trebuchet MS"/>
              <a:buChar char="●"/>
            </a:pPr>
            <a:r>
              <a:rPr lang="en-US" sz="2600" b="1"/>
              <a:t>Thank</a:t>
            </a:r>
            <a:r>
              <a:rPr lang="en-US" sz="2400" b="1"/>
              <a:t> you to those who engaged! </a:t>
            </a:r>
            <a:endParaRPr sz="2400" b="1"/>
          </a:p>
          <a:p>
            <a:pPr marL="0" lvl="0" indent="0" algn="l" rtl="0">
              <a:lnSpc>
                <a:spcPct val="100000"/>
              </a:lnSpc>
              <a:spcBef>
                <a:spcPts val="0"/>
              </a:spcBef>
              <a:spcAft>
                <a:spcPts val="1000"/>
              </a:spcAft>
              <a:buNone/>
            </a:pPr>
            <a:endParaRPr sz="3000" b="1">
              <a:solidFill>
                <a:schemeClr val="dk2"/>
              </a:solidFill>
            </a:endParaRPr>
          </a:p>
        </p:txBody>
      </p:sp>
      <p:sp>
        <p:nvSpPr>
          <p:cNvPr id="144" name="Google Shape;144;p30"/>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
        <p:nvSpPr>
          <p:cNvPr id="145" name="Google Shape;145;p30"/>
          <p:cNvSpPr txBox="1"/>
          <p:nvPr/>
        </p:nvSpPr>
        <p:spPr>
          <a:xfrm>
            <a:off x="2525" y="4532800"/>
            <a:ext cx="12178800" cy="1724400"/>
          </a:xfrm>
          <a:prstGeom prst="rect">
            <a:avLst/>
          </a:prstGeom>
          <a:solidFill>
            <a:schemeClr val="accent5"/>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600" b="1" i="0" u="none" strike="noStrike" kern="0" cap="none" spc="0" normalizeH="0" baseline="0" noProof="0">
                <a:ln>
                  <a:noFill/>
                </a:ln>
                <a:solidFill>
                  <a:srgbClr val="FFFFFF"/>
                </a:solidFill>
                <a:effectLst/>
                <a:uLnTx/>
                <a:uFillTx/>
                <a:latin typeface="Trebuchet MS"/>
                <a:ea typeface="Trebuchet MS"/>
                <a:cs typeface="Trebuchet MS"/>
                <a:sym typeface="Trebuchet MS"/>
              </a:rPr>
              <a:t>Based on this evaluation, the Department has determined that the APCD is achieving its statutorily defined mission and goals and that CIVHC is performing satisfactorily as the administrator of Colorado’s APCD, though opportunities exist for improvement as identified in this report. </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838200" y="762826"/>
            <a:ext cx="10515600" cy="3651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600"/>
              <a:t>APCD 5-Year Evolution 2018 to 2023</a:t>
            </a:r>
            <a:endParaRPr sz="2000">
              <a:solidFill>
                <a:schemeClr val="dk1"/>
              </a:solidFill>
            </a:endParaRPr>
          </a:p>
          <a:p>
            <a:pPr marL="0" lvl="0" indent="0" algn="ctr" rtl="0">
              <a:lnSpc>
                <a:spcPct val="100000"/>
              </a:lnSpc>
              <a:spcBef>
                <a:spcPts val="0"/>
              </a:spcBef>
              <a:spcAft>
                <a:spcPts val="0"/>
              </a:spcAft>
              <a:buNone/>
            </a:pPr>
            <a:endParaRPr sz="3600"/>
          </a:p>
        </p:txBody>
      </p:sp>
      <p:sp>
        <p:nvSpPr>
          <p:cNvPr id="152" name="Google Shape;152;p31"/>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graphicFrame>
        <p:nvGraphicFramePr>
          <p:cNvPr id="153" name="Google Shape;153;p31"/>
          <p:cNvGraphicFramePr/>
          <p:nvPr/>
        </p:nvGraphicFramePr>
        <p:xfrm>
          <a:off x="838200" y="1233525"/>
          <a:ext cx="10344500" cy="4729750"/>
        </p:xfrm>
        <a:graphic>
          <a:graphicData uri="http://schemas.openxmlformats.org/drawingml/2006/table">
            <a:tbl>
              <a:tblPr>
                <a:noFill/>
              </a:tblPr>
              <a:tblGrid>
                <a:gridCol w="5337875">
                  <a:extLst>
                    <a:ext uri="{9D8B030D-6E8A-4147-A177-3AD203B41FA5}">
                      <a16:colId xmlns:a16="http://schemas.microsoft.com/office/drawing/2014/main" val="20000"/>
                    </a:ext>
                  </a:extLst>
                </a:gridCol>
                <a:gridCol w="2544525">
                  <a:extLst>
                    <a:ext uri="{9D8B030D-6E8A-4147-A177-3AD203B41FA5}">
                      <a16:colId xmlns:a16="http://schemas.microsoft.com/office/drawing/2014/main" val="20001"/>
                    </a:ext>
                  </a:extLst>
                </a:gridCol>
                <a:gridCol w="2462100">
                  <a:extLst>
                    <a:ext uri="{9D8B030D-6E8A-4147-A177-3AD203B41FA5}">
                      <a16:colId xmlns:a16="http://schemas.microsoft.com/office/drawing/2014/main" val="20002"/>
                    </a:ext>
                  </a:extLst>
                </a:gridCol>
              </a:tblGrid>
              <a:tr h="649625">
                <a:tc>
                  <a:txBody>
                    <a:bodyPr/>
                    <a:lstStyle/>
                    <a:p>
                      <a:pPr marL="63500" marR="63500" lvl="0" indent="0" algn="l" rtl="0">
                        <a:lnSpc>
                          <a:spcPct val="115000"/>
                        </a:lnSpc>
                        <a:spcBef>
                          <a:spcPts val="0"/>
                        </a:spcBef>
                        <a:spcAft>
                          <a:spcPts val="0"/>
                        </a:spcAft>
                        <a:buNone/>
                      </a:pPr>
                      <a:endParaRPr sz="2100">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400" b="1">
                          <a:latin typeface="Trebuchet MS"/>
                          <a:ea typeface="Trebuchet MS"/>
                          <a:cs typeface="Trebuchet MS"/>
                          <a:sym typeface="Trebuchet MS"/>
                        </a:rPr>
                        <a:t>2018</a:t>
                      </a:r>
                      <a:r>
                        <a:rPr lang="en-US" sz="2400">
                          <a:latin typeface="Trebuchet MS"/>
                          <a:ea typeface="Trebuchet MS"/>
                          <a:cs typeface="Trebuchet MS"/>
                          <a:sym typeface="Trebuchet MS"/>
                        </a:rPr>
                        <a:t> </a:t>
                      </a:r>
                      <a:endParaRPr sz="2400">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400" b="1">
                          <a:latin typeface="Trebuchet MS"/>
                          <a:ea typeface="Trebuchet MS"/>
                          <a:cs typeface="Trebuchet MS"/>
                          <a:sym typeface="Trebuchet MS"/>
                        </a:rPr>
                        <a:t>2023</a:t>
                      </a:r>
                      <a:r>
                        <a:rPr lang="en-US" sz="2400">
                          <a:latin typeface="Trebuchet MS"/>
                          <a:ea typeface="Trebuchet MS"/>
                          <a:cs typeface="Trebuchet MS"/>
                          <a:sym typeface="Trebuchet MS"/>
                        </a:rPr>
                        <a:t> </a:t>
                      </a:r>
                      <a:endParaRPr sz="2400">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582875">
                <a:tc>
                  <a:txBody>
                    <a:bodyPr/>
                    <a:lstStyle/>
                    <a:p>
                      <a:pPr marL="63500" marR="63500" lvl="0" indent="0" algn="l" rtl="0">
                        <a:lnSpc>
                          <a:spcPct val="115000"/>
                        </a:lnSpc>
                        <a:spcBef>
                          <a:spcPts val="0"/>
                        </a:spcBef>
                        <a:spcAft>
                          <a:spcPts val="0"/>
                        </a:spcAft>
                        <a:buNone/>
                      </a:pPr>
                      <a:r>
                        <a:rPr lang="en-US" sz="2100" b="1">
                          <a:latin typeface="Trebuchet MS"/>
                          <a:ea typeface="Trebuchet MS"/>
                          <a:cs typeface="Trebuchet MS"/>
                          <a:sym typeface="Trebuchet MS"/>
                        </a:rPr>
                        <a:t>Claims in the APCD Repository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3F3F3"/>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797 Million</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3F3F3"/>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1 Billion+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582875">
                <a:tc>
                  <a:txBody>
                    <a:bodyPr/>
                    <a:lstStyle/>
                    <a:p>
                      <a:pPr marL="63500" marR="63500" lvl="0" indent="0" algn="l" rtl="0">
                        <a:lnSpc>
                          <a:spcPct val="115000"/>
                        </a:lnSpc>
                        <a:spcBef>
                          <a:spcPts val="0"/>
                        </a:spcBef>
                        <a:spcAft>
                          <a:spcPts val="0"/>
                        </a:spcAft>
                        <a:buNone/>
                      </a:pPr>
                      <a:r>
                        <a:rPr lang="en-US" sz="2100" b="1">
                          <a:latin typeface="Trebuchet MS"/>
                          <a:ea typeface="Trebuchet MS"/>
                          <a:cs typeface="Trebuchet MS"/>
                          <a:sym typeface="Trebuchet MS"/>
                        </a:rPr>
                        <a:t>Payers (Submitters)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45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48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582875">
                <a:tc>
                  <a:txBody>
                    <a:bodyPr/>
                    <a:lstStyle/>
                    <a:p>
                      <a:pPr marL="63500" marR="63500" lvl="0" indent="0" algn="l" rtl="0">
                        <a:lnSpc>
                          <a:spcPct val="115000"/>
                        </a:lnSpc>
                        <a:spcBef>
                          <a:spcPts val="0"/>
                        </a:spcBef>
                        <a:spcAft>
                          <a:spcPts val="0"/>
                        </a:spcAft>
                        <a:buNone/>
                      </a:pPr>
                      <a:r>
                        <a:rPr lang="en-US" sz="2100" b="1">
                          <a:latin typeface="Trebuchet MS"/>
                          <a:ea typeface="Trebuchet MS"/>
                          <a:cs typeface="Trebuchet MS"/>
                          <a:sym typeface="Trebuchet MS"/>
                        </a:rPr>
                        <a:t>Lives Cover</a:t>
                      </a:r>
                      <a:r>
                        <a:rPr lang="en-US" sz="2100" b="1">
                          <a:solidFill>
                            <a:schemeClr val="dk1"/>
                          </a:solidFill>
                          <a:latin typeface="Trebuchet MS"/>
                          <a:ea typeface="Trebuchet MS"/>
                          <a:cs typeface="Trebuchet MS"/>
                          <a:sym typeface="Trebuchet MS"/>
                        </a:rPr>
                        <a:t>age (in that year) </a:t>
                      </a:r>
                      <a:endParaRPr sz="2100" b="1">
                        <a:solidFill>
                          <a:schemeClr val="dk1"/>
                        </a:solidFill>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FEFEF"/>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5 Million</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FEFEF"/>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5.5 Million+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582875">
                <a:tc>
                  <a:txBody>
                    <a:bodyPr/>
                    <a:lstStyle/>
                    <a:p>
                      <a:pPr marL="63500" marR="63500" lvl="0" indent="0" algn="l" rtl="0">
                        <a:lnSpc>
                          <a:spcPct val="115000"/>
                        </a:lnSpc>
                        <a:spcBef>
                          <a:spcPts val="0"/>
                        </a:spcBef>
                        <a:spcAft>
                          <a:spcPts val="0"/>
                        </a:spcAft>
                        <a:buNone/>
                      </a:pPr>
                      <a:r>
                        <a:rPr lang="en-US" sz="2100" b="1">
                          <a:latin typeface="Trebuchet MS"/>
                          <a:ea typeface="Trebuchet MS"/>
                          <a:cs typeface="Trebuchet MS"/>
                          <a:sym typeface="Trebuchet MS"/>
                        </a:rPr>
                        <a:t>Percent of Covered Lives in Colorado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69%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72%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82875">
                <a:tc>
                  <a:txBody>
                    <a:bodyPr/>
                    <a:lstStyle/>
                    <a:p>
                      <a:pPr marL="63500" marR="63500" lvl="0" indent="0" algn="l" rtl="0">
                        <a:lnSpc>
                          <a:spcPct val="115000"/>
                        </a:lnSpc>
                        <a:spcBef>
                          <a:spcPts val="0"/>
                        </a:spcBef>
                        <a:spcAft>
                          <a:spcPts val="0"/>
                        </a:spcAft>
                        <a:buNone/>
                      </a:pPr>
                      <a:r>
                        <a:rPr lang="en-US" sz="2100" b="1">
                          <a:latin typeface="Trebuchet MS"/>
                          <a:ea typeface="Trebuchet MS"/>
                          <a:cs typeface="Trebuchet MS"/>
                          <a:sym typeface="Trebuchet MS"/>
                        </a:rPr>
                        <a:t>Custom Reports Generated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FEFEF"/>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163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FEFEF"/>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121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r h="582875">
                <a:tc>
                  <a:txBody>
                    <a:bodyPr/>
                    <a:lstStyle/>
                    <a:p>
                      <a:pPr marL="63500" marR="63500" lvl="0" indent="0" algn="l" rtl="0">
                        <a:lnSpc>
                          <a:spcPct val="115000"/>
                        </a:lnSpc>
                        <a:spcBef>
                          <a:spcPts val="0"/>
                        </a:spcBef>
                        <a:spcAft>
                          <a:spcPts val="0"/>
                        </a:spcAft>
                        <a:buNone/>
                      </a:pPr>
                      <a:r>
                        <a:rPr lang="en-US" sz="2100" b="1">
                          <a:latin typeface="Trebuchet MS"/>
                          <a:ea typeface="Trebuchet MS"/>
                          <a:cs typeface="Trebuchet MS"/>
                          <a:sym typeface="Trebuchet MS"/>
                        </a:rPr>
                        <a:t>Public Data Releases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15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41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582875">
                <a:tc>
                  <a:txBody>
                    <a:bodyPr/>
                    <a:lstStyle/>
                    <a:p>
                      <a:pPr marL="63500" marR="63500" lvl="0" indent="0" algn="l" rtl="0">
                        <a:lnSpc>
                          <a:spcPct val="115000"/>
                        </a:lnSpc>
                        <a:spcBef>
                          <a:spcPts val="0"/>
                        </a:spcBef>
                        <a:spcAft>
                          <a:spcPts val="0"/>
                        </a:spcAft>
                        <a:buNone/>
                      </a:pPr>
                      <a:r>
                        <a:rPr lang="en-US" sz="2100" b="1">
                          <a:latin typeface="Trebuchet MS"/>
                          <a:ea typeface="Trebuchet MS"/>
                          <a:cs typeface="Trebuchet MS"/>
                          <a:sym typeface="Trebuchet MS"/>
                        </a:rPr>
                        <a:t>Number of Non-Public Data Requestors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FEFEF"/>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69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FEFEF"/>
                    </a:solidFill>
                  </a:tcPr>
                </a:tc>
                <a:tc>
                  <a:txBody>
                    <a:bodyPr/>
                    <a:lstStyle/>
                    <a:p>
                      <a:pPr marL="63500" marR="63500" lvl="0" indent="0" algn="ctr" rtl="0">
                        <a:lnSpc>
                          <a:spcPct val="115000"/>
                        </a:lnSpc>
                        <a:spcBef>
                          <a:spcPts val="0"/>
                        </a:spcBef>
                        <a:spcAft>
                          <a:spcPts val="0"/>
                        </a:spcAft>
                        <a:buNone/>
                      </a:pPr>
                      <a:r>
                        <a:rPr lang="en-US" sz="2100" b="1">
                          <a:latin typeface="Trebuchet MS"/>
                          <a:ea typeface="Trebuchet MS"/>
                          <a:cs typeface="Trebuchet MS"/>
                          <a:sym typeface="Trebuchet MS"/>
                        </a:rPr>
                        <a:t>45 </a:t>
                      </a:r>
                      <a:endParaRPr sz="2100" b="1">
                        <a:latin typeface="Trebuchet MS"/>
                        <a:ea typeface="Trebuchet MS"/>
                        <a:cs typeface="Trebuchet MS"/>
                        <a:sym typeface="Trebuchet MS"/>
                      </a:endParaRPr>
                    </a:p>
                  </a:txBody>
                  <a:tcPr marL="91425" marR="9142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title"/>
          </p:nvPr>
        </p:nvSpPr>
        <p:spPr>
          <a:xfrm>
            <a:off x="152400" y="121150"/>
            <a:ext cx="11764800" cy="652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a:t>CIVHC Financials, 2020 to 2022</a:t>
            </a:r>
            <a:endParaRPr sz="3600"/>
          </a:p>
        </p:txBody>
      </p:sp>
      <p:sp>
        <p:nvSpPr>
          <p:cNvPr id="160" name="Google Shape;160;p32"/>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
        <p:nvSpPr>
          <p:cNvPr id="161" name="Google Shape;161;p32"/>
          <p:cNvSpPr txBox="1"/>
          <p:nvPr/>
        </p:nvSpPr>
        <p:spPr>
          <a:xfrm>
            <a:off x="7867050" y="619500"/>
            <a:ext cx="4324800" cy="5221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Trebuchet MS"/>
                <a:ea typeface="Trebuchet MS"/>
                <a:cs typeface="Trebuchet MS"/>
                <a:sym typeface="Trebuchet MS"/>
              </a:rPr>
              <a:t>From FY 2020 to FY 2022:</a:t>
            </a:r>
            <a:endParaRPr kumimoji="0" sz="20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a:p>
            <a:pPr marL="457200" marR="0" lvl="0" indent="-355600" algn="l" defTabSz="914400" rtl="0" eaLnBrk="1" fontAlgn="auto" latinLnBrk="0" hangingPunct="1">
              <a:lnSpc>
                <a:spcPct val="100000"/>
              </a:lnSpc>
              <a:spcBef>
                <a:spcPts val="1000"/>
              </a:spcBef>
              <a:spcAft>
                <a:spcPts val="0"/>
              </a:spcAft>
              <a:buClr>
                <a:srgbClr val="000000"/>
              </a:buClr>
              <a:buSzPts val="2000"/>
              <a:buFont typeface="Trebuchet MS"/>
              <a:buChar char="●"/>
              <a:tabLst/>
              <a:defRPr/>
            </a:pPr>
            <a:r>
              <a:rPr kumimoji="0" lang="en-US" sz="2000" b="0" i="0" u="none" strike="noStrike" kern="0" cap="none" spc="0" normalizeH="0" baseline="0" noProof="0">
                <a:ln>
                  <a:noFill/>
                </a:ln>
                <a:solidFill>
                  <a:srgbClr val="000000"/>
                </a:solidFill>
                <a:effectLst/>
                <a:uLnTx/>
                <a:uFillTx/>
                <a:latin typeface="Trebuchet MS"/>
                <a:ea typeface="Trebuchet MS"/>
                <a:cs typeface="Trebuchet MS"/>
                <a:sym typeface="Trebuchet MS"/>
              </a:rPr>
              <a:t>HCPF funding increased by 20% </a:t>
            </a:r>
            <a:endParaRPr kumimoji="0" sz="20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a:p>
            <a:pPr marL="457200" marR="0" lvl="0" indent="-355600" algn="l" defTabSz="914400" rtl="0" eaLnBrk="1" fontAlgn="auto" latinLnBrk="0" hangingPunct="1">
              <a:lnSpc>
                <a:spcPct val="100000"/>
              </a:lnSpc>
              <a:spcBef>
                <a:spcPts val="1000"/>
              </a:spcBef>
              <a:spcAft>
                <a:spcPts val="0"/>
              </a:spcAft>
              <a:buClr>
                <a:srgbClr val="000000"/>
              </a:buClr>
              <a:buSzPts val="2000"/>
              <a:buFont typeface="Trebuchet MS"/>
              <a:buChar char="●"/>
              <a:tabLst/>
              <a:defRPr/>
            </a:pPr>
            <a:r>
              <a:rPr kumimoji="0" lang="en-US" sz="2000" b="0" i="0" u="none" strike="noStrike" kern="0" cap="none" spc="0" normalizeH="0" baseline="0" noProof="0">
                <a:ln>
                  <a:noFill/>
                </a:ln>
                <a:solidFill>
                  <a:srgbClr val="000000"/>
                </a:solidFill>
                <a:effectLst/>
                <a:uLnTx/>
                <a:uFillTx/>
                <a:latin typeface="Trebuchet MS"/>
                <a:ea typeface="Trebuchet MS"/>
                <a:cs typeface="Trebuchet MS"/>
                <a:sym typeface="Trebuchet MS"/>
              </a:rPr>
              <a:t>Personnel, marketing and administrative expenses increased by &gt;30%</a:t>
            </a:r>
            <a:endParaRPr kumimoji="0" sz="20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a:p>
            <a:pPr marL="457200" marR="0" lvl="0" indent="-355600" algn="l" defTabSz="914400" rtl="0" eaLnBrk="1" fontAlgn="auto" latinLnBrk="0" hangingPunct="1">
              <a:lnSpc>
                <a:spcPct val="100000"/>
              </a:lnSpc>
              <a:spcBef>
                <a:spcPts val="1000"/>
              </a:spcBef>
              <a:spcAft>
                <a:spcPts val="0"/>
              </a:spcAft>
              <a:buClr>
                <a:srgbClr val="000000"/>
              </a:buClr>
              <a:buSzPts val="2000"/>
              <a:buFont typeface="Trebuchet MS"/>
              <a:buChar char="●"/>
              <a:tabLst/>
              <a:defRPr/>
            </a:pPr>
            <a:r>
              <a:rPr kumimoji="0" lang="en-US" sz="2000" b="0" i="0" u="none" strike="noStrike" kern="0" cap="none" spc="0" normalizeH="0" baseline="0" noProof="0">
                <a:ln>
                  <a:noFill/>
                </a:ln>
                <a:solidFill>
                  <a:srgbClr val="000000"/>
                </a:solidFill>
                <a:effectLst/>
                <a:uLnTx/>
                <a:uFillTx/>
                <a:latin typeface="Trebuchet MS"/>
                <a:ea typeface="Trebuchet MS"/>
                <a:cs typeface="Trebuchet MS"/>
                <a:sym typeface="Trebuchet MS"/>
              </a:rPr>
              <a:t>FTE</a:t>
            </a:r>
            <a:r>
              <a:rPr kumimoji="0" lang="en-US" sz="2100" b="0" i="0" u="none" strike="noStrike" kern="0" cap="none" spc="0" normalizeH="0" baseline="0" noProof="0">
                <a:ln>
                  <a:noFill/>
                </a:ln>
                <a:solidFill>
                  <a:srgbClr val="000000"/>
                </a:solidFill>
                <a:effectLst/>
                <a:uLnTx/>
                <a:uFillTx/>
                <a:latin typeface="Trebuchet MS"/>
                <a:ea typeface="Trebuchet MS"/>
                <a:cs typeface="Trebuchet MS"/>
                <a:sym typeface="Trebuchet MS"/>
              </a:rPr>
              <a:t> </a:t>
            </a:r>
            <a:r>
              <a:rPr kumimoji="0" lang="en-US" sz="2000" b="0" i="0" u="none" strike="noStrike" kern="0" cap="none" spc="0" normalizeH="0" baseline="0" noProof="0">
                <a:ln>
                  <a:noFill/>
                </a:ln>
                <a:solidFill>
                  <a:srgbClr val="000000"/>
                </a:solidFill>
                <a:effectLst/>
                <a:uLnTx/>
                <a:uFillTx/>
                <a:latin typeface="Trebuchet MS"/>
                <a:ea typeface="Trebuchet MS"/>
                <a:cs typeface="Trebuchet MS"/>
                <a:sym typeface="Trebuchet MS"/>
              </a:rPr>
              <a:t>up from 27 to 38, a 41% increase. Contracting, consulting expenses up by 25%  </a:t>
            </a:r>
            <a:endParaRPr kumimoji="0" sz="20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a:p>
            <a:pPr marL="457200" marR="0" lvl="0" indent="-355600" algn="l" defTabSz="914400" rtl="0" eaLnBrk="1" fontAlgn="auto" latinLnBrk="0" hangingPunct="1">
              <a:lnSpc>
                <a:spcPct val="100000"/>
              </a:lnSpc>
              <a:spcBef>
                <a:spcPts val="1000"/>
              </a:spcBef>
              <a:spcAft>
                <a:spcPts val="0"/>
              </a:spcAft>
              <a:buClr>
                <a:srgbClr val="000000"/>
              </a:buClr>
              <a:buSzPts val="2000"/>
              <a:buFont typeface="Trebuchet MS"/>
              <a:buChar char="●"/>
              <a:tabLst/>
              <a:defRPr/>
            </a:pPr>
            <a:r>
              <a:rPr kumimoji="0" lang="en-US" sz="2000" b="0" i="0" u="none" strike="noStrike" kern="0" cap="none" spc="0" normalizeH="0" baseline="0" noProof="0">
                <a:ln>
                  <a:noFill/>
                </a:ln>
                <a:solidFill>
                  <a:srgbClr val="000000"/>
                </a:solidFill>
                <a:effectLst/>
                <a:uLnTx/>
                <a:uFillTx/>
                <a:latin typeface="Trebuchet MS"/>
                <a:ea typeface="Trebuchet MS"/>
                <a:cs typeface="Trebuchet MS"/>
                <a:sym typeface="Trebuchet MS"/>
              </a:rPr>
              <a:t>Net income down from 8% to 3%</a:t>
            </a:r>
            <a:endParaRPr kumimoji="0" sz="20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pic>
        <p:nvPicPr>
          <p:cNvPr id="162" name="Google Shape;162;p32"/>
          <p:cNvPicPr preferRelativeResize="0"/>
          <p:nvPr/>
        </p:nvPicPr>
        <p:blipFill>
          <a:blip r:embed="rId3">
            <a:alphaModFix/>
          </a:blip>
          <a:stretch>
            <a:fillRect/>
          </a:stretch>
        </p:blipFill>
        <p:spPr>
          <a:xfrm>
            <a:off x="152400" y="773350"/>
            <a:ext cx="7714642" cy="5381625"/>
          </a:xfrm>
          <a:prstGeom prst="rect">
            <a:avLst/>
          </a:prstGeom>
          <a:noFill/>
          <a:ln>
            <a:noFill/>
          </a:ln>
        </p:spPr>
      </p:pic>
      <p:graphicFrame>
        <p:nvGraphicFramePr>
          <p:cNvPr id="163" name="Google Shape;163;p32"/>
          <p:cNvGraphicFramePr/>
          <p:nvPr/>
        </p:nvGraphicFramePr>
        <p:xfrm>
          <a:off x="8221275" y="4164700"/>
          <a:ext cx="3407275" cy="2014150"/>
        </p:xfrm>
        <a:graphic>
          <a:graphicData uri="http://schemas.openxmlformats.org/drawingml/2006/table">
            <a:tbl>
              <a:tblPr>
                <a:noFill/>
              </a:tblPr>
              <a:tblGrid>
                <a:gridCol w="2214400">
                  <a:extLst>
                    <a:ext uri="{9D8B030D-6E8A-4147-A177-3AD203B41FA5}">
                      <a16:colId xmlns:a16="http://schemas.microsoft.com/office/drawing/2014/main" val="20000"/>
                    </a:ext>
                  </a:extLst>
                </a:gridCol>
                <a:gridCol w="1192875">
                  <a:extLst>
                    <a:ext uri="{9D8B030D-6E8A-4147-A177-3AD203B41FA5}">
                      <a16:colId xmlns:a16="http://schemas.microsoft.com/office/drawing/2014/main" val="20001"/>
                    </a:ext>
                  </a:extLst>
                </a:gridCol>
              </a:tblGrid>
              <a:tr h="551200">
                <a:tc>
                  <a:txBody>
                    <a:bodyPr/>
                    <a:lstStyle/>
                    <a:p>
                      <a:pPr marL="0" lvl="0" indent="0" algn="ctr" rtl="0">
                        <a:spcBef>
                          <a:spcPts val="0"/>
                        </a:spcBef>
                        <a:spcAft>
                          <a:spcPts val="0"/>
                        </a:spcAft>
                        <a:buNone/>
                      </a:pPr>
                      <a:r>
                        <a:rPr lang="en-US" sz="2000" b="1">
                          <a:latin typeface="Trebuchet MS"/>
                          <a:ea typeface="Trebuchet MS"/>
                          <a:cs typeface="Trebuchet MS"/>
                          <a:sym typeface="Trebuchet MS"/>
                        </a:rPr>
                        <a:t>FY</a:t>
                      </a:r>
                      <a:endParaRPr sz="2000" b="1">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100"/>
                        <a:buFont typeface="Arial"/>
                        <a:buNone/>
                      </a:pPr>
                      <a:r>
                        <a:rPr lang="en-US" sz="2000" b="1">
                          <a:solidFill>
                            <a:schemeClr val="dk1"/>
                          </a:solidFill>
                          <a:latin typeface="Trebuchet MS"/>
                          <a:ea typeface="Trebuchet MS"/>
                          <a:cs typeface="Trebuchet MS"/>
                          <a:sym typeface="Trebuchet MS"/>
                        </a:rPr>
                        <a:t>   FTE</a:t>
                      </a:r>
                      <a:endParaRPr sz="20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78925">
                <a:tc>
                  <a:txBody>
                    <a:bodyPr/>
                    <a:lstStyle/>
                    <a:p>
                      <a:pPr marL="0" lvl="0" indent="0" algn="ctr" rtl="0">
                        <a:spcBef>
                          <a:spcPts val="0"/>
                        </a:spcBef>
                        <a:spcAft>
                          <a:spcPts val="0"/>
                        </a:spcAft>
                        <a:buNone/>
                      </a:pPr>
                      <a:r>
                        <a:rPr lang="en-US" sz="2000">
                          <a:latin typeface="Trebuchet MS"/>
                          <a:ea typeface="Trebuchet MS"/>
                          <a:cs typeface="Trebuchet MS"/>
                          <a:sym typeface="Trebuchet MS"/>
                        </a:rPr>
                        <a:t>FY2020</a:t>
                      </a:r>
                      <a:endParaRPr sz="20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000">
                          <a:latin typeface="Trebuchet MS"/>
                          <a:ea typeface="Trebuchet MS"/>
                          <a:cs typeface="Trebuchet MS"/>
                          <a:sym typeface="Trebuchet MS"/>
                        </a:rPr>
                        <a:t>27</a:t>
                      </a:r>
                      <a:endParaRPr sz="20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396725">
                <a:tc>
                  <a:txBody>
                    <a:bodyPr/>
                    <a:lstStyle/>
                    <a:p>
                      <a:pPr marL="0" lvl="0" indent="0" algn="ctr" rtl="0">
                        <a:spcBef>
                          <a:spcPts val="0"/>
                        </a:spcBef>
                        <a:spcAft>
                          <a:spcPts val="0"/>
                        </a:spcAft>
                        <a:buNone/>
                      </a:pPr>
                      <a:r>
                        <a:rPr lang="en-US" sz="2000">
                          <a:latin typeface="Trebuchet MS"/>
                          <a:ea typeface="Trebuchet MS"/>
                          <a:cs typeface="Trebuchet MS"/>
                          <a:sym typeface="Trebuchet MS"/>
                        </a:rPr>
                        <a:t>FY2021</a:t>
                      </a:r>
                      <a:endParaRPr sz="20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US" sz="2000">
                          <a:latin typeface="Trebuchet MS"/>
                          <a:ea typeface="Trebuchet MS"/>
                          <a:cs typeface="Trebuchet MS"/>
                          <a:sym typeface="Trebuchet MS"/>
                        </a:rPr>
                        <a:t>30</a:t>
                      </a:r>
                      <a:endParaRPr sz="20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63775">
                <a:tc>
                  <a:txBody>
                    <a:bodyPr/>
                    <a:lstStyle/>
                    <a:p>
                      <a:pPr marL="0" lvl="0" indent="0" algn="ctr" rtl="0">
                        <a:spcBef>
                          <a:spcPts val="0"/>
                        </a:spcBef>
                        <a:spcAft>
                          <a:spcPts val="0"/>
                        </a:spcAft>
                        <a:buNone/>
                      </a:pPr>
                      <a:r>
                        <a:rPr lang="en-US" sz="2000">
                          <a:latin typeface="Trebuchet MS"/>
                          <a:ea typeface="Trebuchet MS"/>
                          <a:cs typeface="Trebuchet MS"/>
                          <a:sym typeface="Trebuchet MS"/>
                        </a:rPr>
                        <a:t>FY2022</a:t>
                      </a:r>
                      <a:endParaRPr sz="20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000">
                          <a:latin typeface="Trebuchet MS"/>
                          <a:ea typeface="Trebuchet MS"/>
                          <a:cs typeface="Trebuchet MS"/>
                          <a:sym typeface="Trebuchet MS"/>
                        </a:rPr>
                        <a:t>38</a:t>
                      </a:r>
                      <a:endParaRPr sz="20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838225" y="95249"/>
            <a:ext cx="10515600" cy="718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t>APCD Funding</a:t>
            </a:r>
            <a:endParaRPr sz="3600"/>
          </a:p>
        </p:txBody>
      </p:sp>
      <p:sp>
        <p:nvSpPr>
          <p:cNvPr id="170" name="Google Shape;170;p33"/>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graphicFrame>
        <p:nvGraphicFramePr>
          <p:cNvPr id="171" name="Google Shape;171;p33"/>
          <p:cNvGraphicFramePr/>
          <p:nvPr/>
        </p:nvGraphicFramePr>
        <p:xfrm>
          <a:off x="153875" y="731700"/>
          <a:ext cx="11763450" cy="3286375"/>
        </p:xfrm>
        <a:graphic>
          <a:graphicData uri="http://schemas.openxmlformats.org/drawingml/2006/table">
            <a:tbl>
              <a:tblPr>
                <a:noFill/>
              </a:tblPr>
              <a:tblGrid>
                <a:gridCol w="2406950">
                  <a:extLst>
                    <a:ext uri="{9D8B030D-6E8A-4147-A177-3AD203B41FA5}">
                      <a16:colId xmlns:a16="http://schemas.microsoft.com/office/drawing/2014/main" val="20000"/>
                    </a:ext>
                  </a:extLst>
                </a:gridCol>
                <a:gridCol w="1767600">
                  <a:extLst>
                    <a:ext uri="{9D8B030D-6E8A-4147-A177-3AD203B41FA5}">
                      <a16:colId xmlns:a16="http://schemas.microsoft.com/office/drawing/2014/main" val="20001"/>
                    </a:ext>
                  </a:extLst>
                </a:gridCol>
                <a:gridCol w="1824025">
                  <a:extLst>
                    <a:ext uri="{9D8B030D-6E8A-4147-A177-3AD203B41FA5}">
                      <a16:colId xmlns:a16="http://schemas.microsoft.com/office/drawing/2014/main" val="20002"/>
                    </a:ext>
                  </a:extLst>
                </a:gridCol>
                <a:gridCol w="1955600">
                  <a:extLst>
                    <a:ext uri="{9D8B030D-6E8A-4147-A177-3AD203B41FA5}">
                      <a16:colId xmlns:a16="http://schemas.microsoft.com/office/drawing/2014/main" val="20003"/>
                    </a:ext>
                  </a:extLst>
                </a:gridCol>
                <a:gridCol w="1835750">
                  <a:extLst>
                    <a:ext uri="{9D8B030D-6E8A-4147-A177-3AD203B41FA5}">
                      <a16:colId xmlns:a16="http://schemas.microsoft.com/office/drawing/2014/main" val="20004"/>
                    </a:ext>
                  </a:extLst>
                </a:gridCol>
                <a:gridCol w="1973525">
                  <a:extLst>
                    <a:ext uri="{9D8B030D-6E8A-4147-A177-3AD203B41FA5}">
                      <a16:colId xmlns:a16="http://schemas.microsoft.com/office/drawing/2014/main" val="20005"/>
                    </a:ext>
                  </a:extLst>
                </a:gridCol>
              </a:tblGrid>
              <a:tr h="963625">
                <a:tc>
                  <a:txBody>
                    <a:bodyPr/>
                    <a:lstStyle/>
                    <a:p>
                      <a:pPr marL="63500" marR="63500" lvl="0" indent="0" algn="ctr" rtl="0">
                        <a:lnSpc>
                          <a:spcPct val="115000"/>
                        </a:lnSpc>
                        <a:spcBef>
                          <a:spcPts val="0"/>
                        </a:spcBef>
                        <a:spcAft>
                          <a:spcPts val="0"/>
                        </a:spcAft>
                        <a:buNone/>
                      </a:pPr>
                      <a:r>
                        <a:rPr lang="en-US" sz="2300">
                          <a:solidFill>
                            <a:srgbClr val="222222"/>
                          </a:solidFill>
                          <a:latin typeface="Trebuchet MS"/>
                          <a:ea typeface="Trebuchet MS"/>
                          <a:cs typeface="Trebuchet MS"/>
                          <a:sym typeface="Trebuchet MS"/>
                        </a:rPr>
                        <a:t> </a:t>
                      </a:r>
                      <a:endParaRPr sz="23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300" b="1">
                          <a:solidFill>
                            <a:srgbClr val="222222"/>
                          </a:solidFill>
                          <a:latin typeface="Trebuchet MS"/>
                          <a:ea typeface="Trebuchet MS"/>
                          <a:cs typeface="Trebuchet MS"/>
                          <a:sym typeface="Trebuchet MS"/>
                        </a:rPr>
                        <a:t>SFY 2018-19</a:t>
                      </a:r>
                      <a:r>
                        <a:rPr lang="en-US" sz="2300">
                          <a:solidFill>
                            <a:srgbClr val="222222"/>
                          </a:solidFill>
                          <a:latin typeface="Trebuchet MS"/>
                          <a:ea typeface="Trebuchet MS"/>
                          <a:cs typeface="Trebuchet MS"/>
                          <a:sym typeface="Trebuchet MS"/>
                        </a:rPr>
                        <a:t> </a:t>
                      </a:r>
                      <a:endParaRPr sz="23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300" b="1">
                          <a:solidFill>
                            <a:srgbClr val="222222"/>
                          </a:solidFill>
                          <a:latin typeface="Trebuchet MS"/>
                          <a:ea typeface="Trebuchet MS"/>
                          <a:cs typeface="Trebuchet MS"/>
                          <a:sym typeface="Trebuchet MS"/>
                        </a:rPr>
                        <a:t>SFY 2019-20</a:t>
                      </a:r>
                      <a:r>
                        <a:rPr lang="en-US" sz="2300">
                          <a:solidFill>
                            <a:srgbClr val="222222"/>
                          </a:solidFill>
                          <a:latin typeface="Trebuchet MS"/>
                          <a:ea typeface="Trebuchet MS"/>
                          <a:cs typeface="Trebuchet MS"/>
                          <a:sym typeface="Trebuchet MS"/>
                        </a:rPr>
                        <a:t> </a:t>
                      </a:r>
                      <a:endParaRPr sz="23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300" b="1">
                          <a:solidFill>
                            <a:srgbClr val="222222"/>
                          </a:solidFill>
                          <a:latin typeface="Trebuchet MS"/>
                          <a:ea typeface="Trebuchet MS"/>
                          <a:cs typeface="Trebuchet MS"/>
                          <a:sym typeface="Trebuchet MS"/>
                        </a:rPr>
                        <a:t>SFY 2020-21</a:t>
                      </a:r>
                      <a:r>
                        <a:rPr lang="en-US" sz="2300">
                          <a:solidFill>
                            <a:srgbClr val="222222"/>
                          </a:solidFill>
                          <a:latin typeface="Trebuchet MS"/>
                          <a:ea typeface="Trebuchet MS"/>
                          <a:cs typeface="Trebuchet MS"/>
                          <a:sym typeface="Trebuchet MS"/>
                        </a:rPr>
                        <a:t> </a:t>
                      </a:r>
                      <a:endParaRPr sz="23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300" b="1">
                          <a:solidFill>
                            <a:srgbClr val="222222"/>
                          </a:solidFill>
                          <a:latin typeface="Trebuchet MS"/>
                          <a:ea typeface="Trebuchet MS"/>
                          <a:cs typeface="Trebuchet MS"/>
                          <a:sym typeface="Trebuchet MS"/>
                        </a:rPr>
                        <a:t>SFY 2021-22</a:t>
                      </a:r>
                      <a:r>
                        <a:rPr lang="en-US" sz="2300">
                          <a:solidFill>
                            <a:srgbClr val="222222"/>
                          </a:solidFill>
                          <a:latin typeface="Trebuchet MS"/>
                          <a:ea typeface="Trebuchet MS"/>
                          <a:cs typeface="Trebuchet MS"/>
                          <a:sym typeface="Trebuchet MS"/>
                        </a:rPr>
                        <a:t> </a:t>
                      </a:r>
                      <a:endParaRPr sz="23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300" b="1">
                          <a:solidFill>
                            <a:srgbClr val="222222"/>
                          </a:solidFill>
                          <a:latin typeface="Trebuchet MS"/>
                          <a:ea typeface="Trebuchet MS"/>
                          <a:cs typeface="Trebuchet MS"/>
                          <a:sym typeface="Trebuchet MS"/>
                        </a:rPr>
                        <a:t>SFY 2022-23</a:t>
                      </a:r>
                      <a:r>
                        <a:rPr lang="en-US" sz="2300">
                          <a:solidFill>
                            <a:srgbClr val="222222"/>
                          </a:solidFill>
                          <a:latin typeface="Trebuchet MS"/>
                          <a:ea typeface="Trebuchet MS"/>
                          <a:cs typeface="Trebuchet MS"/>
                          <a:sym typeface="Trebuchet MS"/>
                        </a:rPr>
                        <a:t> </a:t>
                      </a:r>
                      <a:endParaRPr sz="23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359125">
                <a:tc>
                  <a:txBody>
                    <a:bodyPr/>
                    <a:lstStyle/>
                    <a:p>
                      <a:pPr marL="63500" marR="63500" lvl="0" indent="0" algn="ctr" rtl="0">
                        <a:lnSpc>
                          <a:spcPct val="115000"/>
                        </a:lnSpc>
                        <a:spcBef>
                          <a:spcPts val="0"/>
                        </a:spcBef>
                        <a:spcAft>
                          <a:spcPts val="0"/>
                        </a:spcAft>
                        <a:buNone/>
                      </a:pPr>
                      <a:r>
                        <a:rPr lang="en-US" sz="2300" b="1">
                          <a:solidFill>
                            <a:srgbClr val="222222"/>
                          </a:solidFill>
                          <a:latin typeface="Trebuchet MS"/>
                          <a:ea typeface="Trebuchet MS"/>
                          <a:cs typeface="Trebuchet MS"/>
                          <a:sym typeface="Trebuchet MS"/>
                        </a:rPr>
                        <a:t>HCPF Funding Allocated to APCD</a:t>
                      </a:r>
                      <a:r>
                        <a:rPr lang="en-US" sz="2300">
                          <a:solidFill>
                            <a:srgbClr val="222222"/>
                          </a:solidFill>
                          <a:latin typeface="Trebuchet MS"/>
                          <a:ea typeface="Trebuchet MS"/>
                          <a:cs typeface="Trebuchet MS"/>
                          <a:sym typeface="Trebuchet MS"/>
                        </a:rPr>
                        <a:t> </a:t>
                      </a:r>
                      <a:endParaRPr sz="23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63500" marR="63500" lvl="0" indent="0" algn="ctr" rtl="0">
                        <a:lnSpc>
                          <a:spcPct val="115000"/>
                        </a:lnSpc>
                        <a:spcBef>
                          <a:spcPts val="0"/>
                        </a:spcBef>
                        <a:spcAft>
                          <a:spcPts val="0"/>
                        </a:spcAft>
                        <a:buNone/>
                      </a:pPr>
                      <a:r>
                        <a:rPr lang="en-US" sz="2200">
                          <a:solidFill>
                            <a:srgbClr val="222222"/>
                          </a:solidFill>
                          <a:latin typeface="Trebuchet MS"/>
                          <a:ea typeface="Trebuchet MS"/>
                          <a:cs typeface="Trebuchet MS"/>
                          <a:sym typeface="Trebuchet MS"/>
                        </a:rPr>
                        <a:t>$2,596,500 </a:t>
                      </a:r>
                      <a:endParaRPr sz="22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63500" marR="63500" lvl="0" indent="0" algn="ctr" rtl="0">
                        <a:lnSpc>
                          <a:spcPct val="115000"/>
                        </a:lnSpc>
                        <a:spcBef>
                          <a:spcPts val="0"/>
                        </a:spcBef>
                        <a:spcAft>
                          <a:spcPts val="0"/>
                        </a:spcAft>
                        <a:buNone/>
                      </a:pPr>
                      <a:r>
                        <a:rPr lang="en-US" sz="2200">
                          <a:solidFill>
                            <a:srgbClr val="222222"/>
                          </a:solidFill>
                          <a:latin typeface="Trebuchet MS"/>
                          <a:ea typeface="Trebuchet MS"/>
                          <a:cs typeface="Trebuchet MS"/>
                          <a:sym typeface="Trebuchet MS"/>
                        </a:rPr>
                        <a:t>$5,535,500 </a:t>
                      </a:r>
                      <a:endParaRPr sz="22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63500" marR="63500" lvl="0" indent="0" algn="ctr" rtl="0">
                        <a:lnSpc>
                          <a:spcPct val="115000"/>
                        </a:lnSpc>
                        <a:spcBef>
                          <a:spcPts val="0"/>
                        </a:spcBef>
                        <a:spcAft>
                          <a:spcPts val="0"/>
                        </a:spcAft>
                        <a:buNone/>
                      </a:pPr>
                      <a:r>
                        <a:rPr lang="en-US" sz="2200">
                          <a:solidFill>
                            <a:srgbClr val="222222"/>
                          </a:solidFill>
                          <a:latin typeface="Trebuchet MS"/>
                          <a:ea typeface="Trebuchet MS"/>
                          <a:cs typeface="Trebuchet MS"/>
                          <a:sym typeface="Trebuchet MS"/>
                        </a:rPr>
                        <a:t>$5,002,000 </a:t>
                      </a:r>
                      <a:endParaRPr sz="22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63500" marR="63500" lvl="0" indent="0" algn="ctr" rtl="0">
                        <a:lnSpc>
                          <a:spcPct val="115000"/>
                        </a:lnSpc>
                        <a:spcBef>
                          <a:spcPts val="0"/>
                        </a:spcBef>
                        <a:spcAft>
                          <a:spcPts val="0"/>
                        </a:spcAft>
                        <a:buNone/>
                      </a:pPr>
                      <a:r>
                        <a:rPr lang="en-US" sz="2200">
                          <a:solidFill>
                            <a:srgbClr val="222222"/>
                          </a:solidFill>
                          <a:latin typeface="Trebuchet MS"/>
                          <a:ea typeface="Trebuchet MS"/>
                          <a:cs typeface="Trebuchet MS"/>
                          <a:sym typeface="Trebuchet MS"/>
                        </a:rPr>
                        <a:t>$6,705,000 </a:t>
                      </a:r>
                      <a:endParaRPr sz="22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63500" marR="63500" lvl="0" indent="0" algn="ctr" rtl="0">
                        <a:lnSpc>
                          <a:spcPct val="115000"/>
                        </a:lnSpc>
                        <a:spcBef>
                          <a:spcPts val="0"/>
                        </a:spcBef>
                        <a:spcAft>
                          <a:spcPts val="0"/>
                        </a:spcAft>
                        <a:buNone/>
                      </a:pPr>
                      <a:r>
                        <a:rPr lang="en-US" sz="2200">
                          <a:solidFill>
                            <a:srgbClr val="222222"/>
                          </a:solidFill>
                          <a:latin typeface="Trebuchet MS"/>
                          <a:ea typeface="Trebuchet MS"/>
                          <a:cs typeface="Trebuchet MS"/>
                          <a:sym typeface="Trebuchet MS"/>
                        </a:rPr>
                        <a:t>$7,904,000 </a:t>
                      </a:r>
                      <a:endParaRPr sz="22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963625">
                <a:tc>
                  <a:txBody>
                    <a:bodyPr/>
                    <a:lstStyle/>
                    <a:p>
                      <a:pPr marL="63500" marR="63500" lvl="0" indent="0" algn="ctr" rtl="0">
                        <a:lnSpc>
                          <a:spcPct val="115000"/>
                        </a:lnSpc>
                        <a:spcBef>
                          <a:spcPts val="0"/>
                        </a:spcBef>
                        <a:spcAft>
                          <a:spcPts val="0"/>
                        </a:spcAft>
                        <a:buNone/>
                      </a:pPr>
                      <a:r>
                        <a:rPr lang="en-US" sz="2300" b="1">
                          <a:solidFill>
                            <a:srgbClr val="222222"/>
                          </a:solidFill>
                          <a:latin typeface="Trebuchet MS"/>
                          <a:ea typeface="Trebuchet MS"/>
                          <a:cs typeface="Trebuchet MS"/>
                          <a:sym typeface="Trebuchet MS"/>
                        </a:rPr>
                        <a:t>Percent Federal Funds</a:t>
                      </a:r>
                      <a:r>
                        <a:rPr lang="en-US" sz="2300">
                          <a:solidFill>
                            <a:srgbClr val="222222"/>
                          </a:solidFill>
                          <a:latin typeface="Trebuchet MS"/>
                          <a:ea typeface="Trebuchet MS"/>
                          <a:cs typeface="Trebuchet MS"/>
                          <a:sym typeface="Trebuchet MS"/>
                        </a:rPr>
                        <a:t> </a:t>
                      </a:r>
                      <a:endParaRPr sz="23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200">
                          <a:solidFill>
                            <a:srgbClr val="222222"/>
                          </a:solidFill>
                          <a:latin typeface="Trebuchet MS"/>
                          <a:ea typeface="Trebuchet MS"/>
                          <a:cs typeface="Trebuchet MS"/>
                          <a:sym typeface="Trebuchet MS"/>
                        </a:rPr>
                        <a:t>37% </a:t>
                      </a:r>
                      <a:endParaRPr sz="22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200">
                          <a:solidFill>
                            <a:srgbClr val="222222"/>
                          </a:solidFill>
                          <a:latin typeface="Trebuchet MS"/>
                          <a:ea typeface="Trebuchet MS"/>
                          <a:cs typeface="Trebuchet MS"/>
                          <a:sym typeface="Trebuchet MS"/>
                        </a:rPr>
                        <a:t>25% </a:t>
                      </a:r>
                      <a:endParaRPr sz="22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200">
                          <a:solidFill>
                            <a:srgbClr val="222222"/>
                          </a:solidFill>
                          <a:latin typeface="Trebuchet MS"/>
                          <a:ea typeface="Trebuchet MS"/>
                          <a:cs typeface="Trebuchet MS"/>
                          <a:sym typeface="Trebuchet MS"/>
                        </a:rPr>
                        <a:t>37% </a:t>
                      </a:r>
                      <a:endParaRPr sz="22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200">
                          <a:solidFill>
                            <a:srgbClr val="222222"/>
                          </a:solidFill>
                          <a:latin typeface="Trebuchet MS"/>
                          <a:ea typeface="Trebuchet MS"/>
                          <a:cs typeface="Trebuchet MS"/>
                          <a:sym typeface="Trebuchet MS"/>
                        </a:rPr>
                        <a:t>51% </a:t>
                      </a:r>
                      <a:endParaRPr sz="22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63500" marR="63500" lvl="0" indent="0" algn="ctr" rtl="0">
                        <a:lnSpc>
                          <a:spcPct val="115000"/>
                        </a:lnSpc>
                        <a:spcBef>
                          <a:spcPts val="0"/>
                        </a:spcBef>
                        <a:spcAft>
                          <a:spcPts val="0"/>
                        </a:spcAft>
                        <a:buNone/>
                      </a:pPr>
                      <a:r>
                        <a:rPr lang="en-US" sz="2200">
                          <a:solidFill>
                            <a:srgbClr val="222222"/>
                          </a:solidFill>
                          <a:latin typeface="Trebuchet MS"/>
                          <a:ea typeface="Trebuchet MS"/>
                          <a:cs typeface="Trebuchet MS"/>
                          <a:sym typeface="Trebuchet MS"/>
                        </a:rPr>
                        <a:t>44% </a:t>
                      </a:r>
                      <a:endParaRPr sz="2200">
                        <a:solidFill>
                          <a:srgbClr val="222222"/>
                        </a:solidFill>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bl>
          </a:graphicData>
        </a:graphic>
      </p:graphicFrame>
      <p:sp>
        <p:nvSpPr>
          <p:cNvPr id="172" name="Google Shape;172;p33"/>
          <p:cNvSpPr txBox="1"/>
          <p:nvPr/>
        </p:nvSpPr>
        <p:spPr>
          <a:xfrm>
            <a:off x="187525" y="4080600"/>
            <a:ext cx="11817000" cy="2232000"/>
          </a:xfrm>
          <a:prstGeom prst="rect">
            <a:avLst/>
          </a:prstGeom>
          <a:noFill/>
          <a:ln>
            <a:noFill/>
          </a:ln>
        </p:spPr>
        <p:txBody>
          <a:bodyPr spcFirstLastPara="1" wrap="square" lIns="91425" tIns="91425" rIns="91425" bIns="91425" anchor="t" anchorCtr="0">
            <a:spAutoFit/>
          </a:bodyPr>
          <a:lstStyle/>
          <a:p>
            <a:pPr marL="457200" marR="0" lvl="0" indent="-349250" algn="l" defTabSz="914400" rtl="0" eaLnBrk="1" fontAlgn="auto" latinLnBrk="0" hangingPunct="1">
              <a:lnSpc>
                <a:spcPct val="100000"/>
              </a:lnSpc>
              <a:spcBef>
                <a:spcPts val="0"/>
              </a:spcBef>
              <a:spcAft>
                <a:spcPts val="0"/>
              </a:spcAft>
              <a:buClr>
                <a:srgbClr val="000000"/>
              </a:buClr>
              <a:buSzPts val="1900"/>
              <a:buFont typeface="Trebuchet MS"/>
              <a:buChar char="●"/>
              <a:tabLst/>
              <a:defRPr/>
            </a:pPr>
            <a:r>
              <a:rPr kumimoji="0" lang="en-US" sz="1900" b="0" i="0" u="none" strike="noStrike" kern="0" cap="none" spc="0" normalizeH="0" baseline="0" noProof="0">
                <a:ln>
                  <a:noFill/>
                </a:ln>
                <a:solidFill>
                  <a:srgbClr val="222222"/>
                </a:solidFill>
                <a:effectLst/>
                <a:uLnTx/>
                <a:uFillTx/>
                <a:latin typeface="Trebuchet MS"/>
                <a:ea typeface="Trebuchet MS"/>
                <a:cs typeface="Trebuchet MS"/>
                <a:sym typeface="Trebuchet MS"/>
              </a:rPr>
              <a:t>$$ provided by the state via HCPF to support CO’s APCD has grown by almost 250%, &gt;$5.6M, between SFY 2018-19 to SFY 2022-23. Massive differentiator for Colorado’s APCD sustainability and capability.</a:t>
            </a:r>
            <a:endParaRPr kumimoji="0" sz="1900" b="0" i="0" u="none" strike="noStrike" kern="0" cap="none" spc="0" normalizeH="0" baseline="0" noProof="0">
              <a:ln>
                <a:noFill/>
              </a:ln>
              <a:solidFill>
                <a:srgbClr val="222222"/>
              </a:solidFill>
              <a:effectLst/>
              <a:uLnTx/>
              <a:uFillTx/>
              <a:latin typeface="Trebuchet MS"/>
              <a:ea typeface="Trebuchet MS"/>
              <a:cs typeface="Trebuchet MS"/>
              <a:sym typeface="Trebuchet MS"/>
            </a:endParaRPr>
          </a:p>
          <a:p>
            <a:pPr marL="457200" marR="0" lvl="0" indent="-349250" algn="l" defTabSz="914400" rtl="0" eaLnBrk="1" fontAlgn="auto" latinLnBrk="0" hangingPunct="1">
              <a:lnSpc>
                <a:spcPct val="100000"/>
              </a:lnSpc>
              <a:spcBef>
                <a:spcPts val="0"/>
              </a:spcBef>
              <a:spcAft>
                <a:spcPts val="0"/>
              </a:spcAft>
              <a:buClr>
                <a:srgbClr val="000000"/>
              </a:buClr>
              <a:buSzPts val="1900"/>
              <a:buFont typeface="Trebuchet MS"/>
              <a:buChar char="●"/>
              <a:tabLst/>
              <a:defRPr/>
            </a:pPr>
            <a:r>
              <a:rPr kumimoji="0" lang="en-US" sz="1900" b="0" i="0" u="none" strike="noStrike" kern="0" cap="none" spc="0" normalizeH="0" baseline="0" noProof="0">
                <a:ln>
                  <a:noFill/>
                </a:ln>
                <a:solidFill>
                  <a:srgbClr val="222222"/>
                </a:solidFill>
                <a:effectLst/>
                <a:uLnTx/>
                <a:uFillTx/>
                <a:latin typeface="Trebuchet MS"/>
                <a:ea typeface="Trebuchet MS"/>
                <a:cs typeface="Trebuchet MS"/>
                <a:sym typeface="Trebuchet MS"/>
              </a:rPr>
              <a:t>E</a:t>
            </a:r>
            <a:r>
              <a:rPr kumimoji="0" lang="en-US" sz="1900" b="0" i="0" u="none" strike="noStrike" kern="0" cap="none" spc="0" normalizeH="0" baseline="0" noProof="0">
                <a:ln>
                  <a:noFill/>
                </a:ln>
                <a:solidFill>
                  <a:srgbClr val="000000"/>
                </a:solidFill>
                <a:effectLst/>
                <a:uLnTx/>
                <a:uFillTx/>
                <a:latin typeface="Trebuchet MS"/>
                <a:ea typeface="Trebuchet MS"/>
                <a:cs typeface="Trebuchet MS"/>
                <a:sym typeface="Trebuchet MS"/>
              </a:rPr>
              <a:t>nhanced federal match dollars switch from a 90/10 match to a 75/25 match after projects move from development into ongoing operations, increasing the funding needed from the General Fund allocation to cover the state portion.</a:t>
            </a:r>
            <a:endParaRPr kumimoji="0" sz="19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a:p>
            <a:pPr marL="457200" marR="0" lvl="0" indent="-349250" algn="l" defTabSz="914400" rtl="0" eaLnBrk="1" fontAlgn="auto" latinLnBrk="0" hangingPunct="1">
              <a:lnSpc>
                <a:spcPct val="100000"/>
              </a:lnSpc>
              <a:spcBef>
                <a:spcPts val="0"/>
              </a:spcBef>
              <a:spcAft>
                <a:spcPts val="0"/>
              </a:spcAft>
              <a:buClr>
                <a:srgbClr val="000000"/>
              </a:buClr>
              <a:buSzPts val="1900"/>
              <a:buFont typeface="Trebuchet MS"/>
              <a:buChar char="●"/>
              <a:tabLst/>
              <a:defRPr/>
            </a:pPr>
            <a:r>
              <a:rPr kumimoji="0" lang="en-US" sz="1900" b="0" i="0" u="none" strike="noStrike" kern="0" cap="none" spc="0" normalizeH="0" baseline="0" noProof="0">
                <a:ln>
                  <a:noFill/>
                </a:ln>
                <a:solidFill>
                  <a:srgbClr val="000000"/>
                </a:solidFill>
                <a:effectLst/>
                <a:uLnTx/>
                <a:uFillTx/>
                <a:latin typeface="Trebuchet MS"/>
                <a:ea typeface="Trebuchet MS"/>
                <a:cs typeface="Trebuchet MS"/>
                <a:sym typeface="Trebuchet MS"/>
              </a:rPr>
              <a:t>In reviewing CIVHC’s financial statements, the APCD funding accounts for approx. 85% of CIVHC’s total revenue in fiscal year 2022. Consider the CIVHC mission/focus/strategy vs the APCD mission. </a:t>
            </a:r>
            <a:endParaRPr kumimoji="0" sz="19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4"/>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pic>
        <p:nvPicPr>
          <p:cNvPr id="179" name="Google Shape;179;p34"/>
          <p:cNvPicPr preferRelativeResize="0"/>
          <p:nvPr/>
        </p:nvPicPr>
        <p:blipFill>
          <a:blip r:embed="rId3">
            <a:alphaModFix/>
          </a:blip>
          <a:stretch>
            <a:fillRect/>
          </a:stretch>
        </p:blipFill>
        <p:spPr>
          <a:xfrm>
            <a:off x="381700" y="1188550"/>
            <a:ext cx="7760324" cy="4965999"/>
          </a:xfrm>
          <a:prstGeom prst="rect">
            <a:avLst/>
          </a:prstGeom>
          <a:noFill/>
          <a:ln>
            <a:noFill/>
          </a:ln>
        </p:spPr>
      </p:pic>
      <p:sp>
        <p:nvSpPr>
          <p:cNvPr id="180" name="Google Shape;180;p34"/>
          <p:cNvSpPr txBox="1"/>
          <p:nvPr/>
        </p:nvSpPr>
        <p:spPr>
          <a:xfrm>
            <a:off x="122225" y="0"/>
            <a:ext cx="12069900" cy="16317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1970"/>
                </a:solidFill>
                <a:effectLst/>
                <a:uLnTx/>
                <a:uFillTx/>
                <a:latin typeface="Trebuchet MS"/>
                <a:ea typeface="Trebuchet MS"/>
                <a:cs typeface="Trebuchet MS"/>
                <a:sym typeface="Trebuchet MS"/>
              </a:rPr>
              <a:t>In FY 2021-22, CIVHC generated </a:t>
            </a:r>
            <a:endParaRPr kumimoji="0" sz="3600" b="1" i="0" u="none" strike="noStrike" kern="0" cap="none" spc="0" normalizeH="0" baseline="0" noProof="0">
              <a:ln>
                <a:noFill/>
              </a:ln>
              <a:solidFill>
                <a:srgbClr val="001970"/>
              </a:solidFill>
              <a:effectLst/>
              <a:uLnTx/>
              <a:uFillTx/>
              <a:latin typeface="Trebuchet MS"/>
              <a:ea typeface="Trebuchet MS"/>
              <a:cs typeface="Trebuchet MS"/>
              <a:sym typeface="Trebuchet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1970"/>
                </a:solidFill>
                <a:effectLst/>
                <a:uLnTx/>
                <a:uFillTx/>
                <a:latin typeface="Trebuchet MS"/>
                <a:ea typeface="Trebuchet MS"/>
                <a:cs typeface="Trebuchet MS"/>
                <a:sym typeface="Trebuchet MS"/>
              </a:rPr>
              <a:t>121 </a:t>
            </a:r>
            <a:r>
              <a:rPr kumimoji="0" lang="en-US" sz="3600" b="1" i="1" u="none" strike="noStrike" kern="0" cap="none" spc="0" normalizeH="0" baseline="0" noProof="0">
                <a:ln>
                  <a:noFill/>
                </a:ln>
                <a:solidFill>
                  <a:srgbClr val="001970"/>
                </a:solidFill>
                <a:effectLst/>
                <a:uLnTx/>
                <a:uFillTx/>
                <a:latin typeface="Trebuchet MS"/>
                <a:ea typeface="Trebuchet MS"/>
                <a:cs typeface="Trebuchet MS"/>
                <a:sym typeface="Trebuchet MS"/>
              </a:rPr>
              <a:t>non-public</a:t>
            </a:r>
            <a:r>
              <a:rPr kumimoji="0" lang="en-US" sz="3600" b="1" i="0" u="none" strike="noStrike" kern="0" cap="none" spc="0" normalizeH="0" baseline="0" noProof="0">
                <a:ln>
                  <a:noFill/>
                </a:ln>
                <a:solidFill>
                  <a:srgbClr val="001970"/>
                </a:solidFill>
                <a:effectLst/>
                <a:uLnTx/>
                <a:uFillTx/>
                <a:latin typeface="Trebuchet MS"/>
                <a:ea typeface="Trebuchet MS"/>
                <a:cs typeface="Trebuchet MS"/>
                <a:sym typeface="Trebuchet MS"/>
              </a:rPr>
              <a:t> data releases</a:t>
            </a:r>
            <a:endParaRPr kumimoji="0" sz="2200" b="1" i="0" u="none" strike="noStrike" kern="0" cap="none" spc="0" normalizeH="0" baseline="0" noProof="0">
              <a:ln>
                <a:noFill/>
              </a:ln>
              <a:solidFill>
                <a:srgbClr val="000000"/>
              </a:solidFill>
              <a:effectLst/>
              <a:uLnTx/>
              <a:uFillTx/>
              <a:latin typeface="Trebuchet MS"/>
              <a:ea typeface="Trebuchet MS"/>
              <a:cs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1"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sp>
        <p:nvSpPr>
          <p:cNvPr id="181" name="Google Shape;181;p34"/>
          <p:cNvSpPr txBox="1"/>
          <p:nvPr/>
        </p:nvSpPr>
        <p:spPr>
          <a:xfrm>
            <a:off x="8311075" y="1334550"/>
            <a:ext cx="3802500" cy="4674000"/>
          </a:xfrm>
          <a:prstGeom prst="rect">
            <a:avLst/>
          </a:prstGeom>
          <a:noFill/>
          <a:ln>
            <a:noFill/>
          </a:ln>
        </p:spPr>
        <p:txBody>
          <a:bodyPr spcFirstLastPara="1" wrap="square" lIns="91425" tIns="91425" rIns="91425" bIns="91425" anchor="t" anchorCtr="0">
            <a:spAutoFit/>
          </a:bodyPr>
          <a:lstStyle/>
          <a:p>
            <a:pPr marL="457200" marR="0" lvl="0" indent="-368300" algn="l" defTabSz="914400" rtl="0" eaLnBrk="1" fontAlgn="auto" latinLnBrk="0" hangingPunct="1">
              <a:lnSpc>
                <a:spcPct val="115000"/>
              </a:lnSpc>
              <a:spcBef>
                <a:spcPts val="0"/>
              </a:spcBef>
              <a:spcAft>
                <a:spcPts val="0"/>
              </a:spcAft>
              <a:buClr>
                <a:srgbClr val="000000"/>
              </a:buClr>
              <a:buSzPts val="2200"/>
              <a:buFont typeface="Trebuchet MS"/>
              <a:buChar char="●"/>
              <a:tabLst/>
              <a:defRPr/>
            </a:pPr>
            <a:r>
              <a:rPr kumimoji="0" lang="en-US" sz="2200" b="0" i="0" u="none" strike="noStrike" kern="0" cap="none" spc="0" normalizeH="0" baseline="0" noProof="0">
                <a:ln>
                  <a:noFill/>
                </a:ln>
                <a:solidFill>
                  <a:srgbClr val="000000"/>
                </a:solidFill>
                <a:effectLst/>
                <a:uLnTx/>
                <a:uFillTx/>
                <a:latin typeface="Trebuchet MS"/>
                <a:ea typeface="Trebuchet MS"/>
                <a:cs typeface="Trebuchet MS"/>
                <a:sym typeface="Trebuchet MS"/>
              </a:rPr>
              <a:t>50% of releases were for state agencies</a:t>
            </a:r>
            <a:endParaRPr kumimoji="0" sz="22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a:p>
            <a:pPr marL="457200" marR="0" lvl="0" indent="-368300" algn="l" defTabSz="914400" rtl="0" eaLnBrk="1" fontAlgn="auto" latinLnBrk="0" hangingPunct="1">
              <a:lnSpc>
                <a:spcPct val="115000"/>
              </a:lnSpc>
              <a:spcBef>
                <a:spcPts val="1000"/>
              </a:spcBef>
              <a:spcAft>
                <a:spcPts val="0"/>
              </a:spcAft>
              <a:buClr>
                <a:srgbClr val="000000"/>
              </a:buClr>
              <a:buSzPts val="2200"/>
              <a:buFont typeface="Trebuchet MS"/>
              <a:buChar char="●"/>
              <a:tabLst/>
              <a:defRPr/>
            </a:pPr>
            <a:r>
              <a:rPr kumimoji="0" lang="en-US" sz="2200" b="0" i="0" u="none" strike="noStrike" kern="0" cap="none" spc="0" normalizeH="0" baseline="0" noProof="0">
                <a:ln>
                  <a:noFill/>
                </a:ln>
                <a:solidFill>
                  <a:srgbClr val="000000"/>
                </a:solidFill>
                <a:effectLst/>
                <a:uLnTx/>
                <a:uFillTx/>
                <a:latin typeface="Trebuchet MS"/>
                <a:ea typeface="Trebuchet MS"/>
                <a:cs typeface="Trebuchet MS"/>
                <a:sym typeface="Trebuchet MS"/>
              </a:rPr>
              <a:t>~25% for researchers</a:t>
            </a:r>
            <a:endParaRPr kumimoji="0" sz="22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a:p>
            <a:pPr marL="457200" marR="0" lvl="0" indent="-368300" algn="l" defTabSz="914400" rtl="0" eaLnBrk="1" fontAlgn="auto" latinLnBrk="0" hangingPunct="1">
              <a:lnSpc>
                <a:spcPct val="115000"/>
              </a:lnSpc>
              <a:spcBef>
                <a:spcPts val="1000"/>
              </a:spcBef>
              <a:spcAft>
                <a:spcPts val="1000"/>
              </a:spcAft>
              <a:buClr>
                <a:srgbClr val="000000"/>
              </a:buClr>
              <a:buSzPts val="2200"/>
              <a:buFont typeface="Trebuchet MS"/>
              <a:buChar char="●"/>
              <a:tabLst/>
              <a:defRPr/>
            </a:pPr>
            <a:r>
              <a:rPr kumimoji="0" lang="en-US" sz="2200" b="0" i="0" u="none" strike="noStrike" kern="0" cap="none" spc="0" normalizeH="0" baseline="0" noProof="0">
                <a:ln>
                  <a:noFill/>
                </a:ln>
                <a:solidFill>
                  <a:srgbClr val="000000"/>
                </a:solidFill>
                <a:effectLst/>
                <a:uLnTx/>
                <a:uFillTx/>
                <a:latin typeface="Trebuchet MS"/>
                <a:ea typeface="Trebuchet MS"/>
                <a:cs typeface="Trebuchet MS"/>
                <a:sym typeface="Trebuchet MS"/>
              </a:rPr>
              <a:t>Remaining ~25% of releases were for digital health consultants, employers, community focused organizations, facilities/health systems, and health plans </a:t>
            </a:r>
            <a:endParaRPr kumimoji="0" sz="22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5109400" y="68650"/>
            <a:ext cx="7371300" cy="9384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sz="3600"/>
              <a:t>Additional Evaluation Inputs</a:t>
            </a:r>
            <a:endParaRPr sz="3600"/>
          </a:p>
        </p:txBody>
      </p:sp>
      <p:sp>
        <p:nvSpPr>
          <p:cNvPr id="188" name="Google Shape;188;p35"/>
          <p:cNvSpPr txBox="1">
            <a:spLocks noGrp="1"/>
          </p:cNvSpPr>
          <p:nvPr>
            <p:ph type="body" idx="1"/>
          </p:nvPr>
        </p:nvSpPr>
        <p:spPr>
          <a:xfrm>
            <a:off x="0" y="371175"/>
            <a:ext cx="5358600" cy="4885500"/>
          </a:xfrm>
          <a:prstGeom prst="rect">
            <a:avLst/>
          </a:prstGeom>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SzPts val="2500"/>
              <a:buFont typeface="Trebuchet MS"/>
              <a:buChar char="●"/>
            </a:pPr>
            <a:r>
              <a:rPr lang="en-US" sz="2500"/>
              <a:t>HCPF distributed surveys to customers who received data and reports in the past 3 years</a:t>
            </a:r>
            <a:endParaRPr sz="2500"/>
          </a:p>
          <a:p>
            <a:pPr marL="914400" lvl="1" indent="-387350" algn="l" rtl="0">
              <a:lnSpc>
                <a:spcPct val="100000"/>
              </a:lnSpc>
              <a:spcBef>
                <a:spcPts val="0"/>
              </a:spcBef>
              <a:spcAft>
                <a:spcPts val="0"/>
              </a:spcAft>
              <a:buSzPts val="2500"/>
              <a:buChar char="○"/>
            </a:pPr>
            <a:r>
              <a:rPr lang="en-US" sz="2500"/>
              <a:t>247 surveys were distributed and 49 were returned (20%)</a:t>
            </a:r>
            <a:endParaRPr sz="2500"/>
          </a:p>
          <a:p>
            <a:pPr marL="457200" lvl="0" indent="-387350" algn="l" rtl="0">
              <a:lnSpc>
                <a:spcPct val="100000"/>
              </a:lnSpc>
              <a:spcBef>
                <a:spcPts val="1000"/>
              </a:spcBef>
              <a:spcAft>
                <a:spcPts val="0"/>
              </a:spcAft>
              <a:buSzPts val="2500"/>
              <a:buFont typeface="Trebuchet MS"/>
              <a:buChar char="●"/>
            </a:pPr>
            <a:r>
              <a:rPr lang="en-US" sz="2500"/>
              <a:t>Interviewed internal HCPF staff who routinely work with CIVHC and receive data from the APCD</a:t>
            </a:r>
            <a:endParaRPr sz="2500"/>
          </a:p>
          <a:p>
            <a:pPr marL="457200" lvl="0" indent="-387350" algn="l" rtl="0">
              <a:lnSpc>
                <a:spcPct val="100000"/>
              </a:lnSpc>
              <a:spcBef>
                <a:spcPts val="1000"/>
              </a:spcBef>
              <a:spcAft>
                <a:spcPts val="1000"/>
              </a:spcAft>
              <a:buSzPts val="2500"/>
              <a:buFont typeface="Trebuchet MS"/>
              <a:buChar char="●"/>
            </a:pPr>
            <a:r>
              <a:rPr lang="en-US" sz="2500"/>
              <a:t>Interviewed 3 other states with similar organizational structure as Colorado’s APCD such that the APCD is not directly administered by the state</a:t>
            </a:r>
            <a:endParaRPr sz="2500"/>
          </a:p>
        </p:txBody>
      </p:sp>
      <p:sp>
        <p:nvSpPr>
          <p:cNvPr id="189" name="Google Shape;189;p35"/>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pic>
        <p:nvPicPr>
          <p:cNvPr id="190" name="Google Shape;190;p35"/>
          <p:cNvPicPr preferRelativeResize="0"/>
          <p:nvPr/>
        </p:nvPicPr>
        <p:blipFill rotWithShape="1">
          <a:blip r:embed="rId3">
            <a:alphaModFix/>
          </a:blip>
          <a:srcRect l="24673" t="2992" r="2349" b="2013"/>
          <a:stretch/>
        </p:blipFill>
        <p:spPr>
          <a:xfrm>
            <a:off x="5358610" y="1189301"/>
            <a:ext cx="6648115" cy="500211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0" y="144850"/>
            <a:ext cx="12192000" cy="8001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sz="4000"/>
              <a:t>APCD Administrator (CIVHC) Strengths</a:t>
            </a:r>
            <a:endParaRPr sz="4000"/>
          </a:p>
        </p:txBody>
      </p:sp>
      <p:sp>
        <p:nvSpPr>
          <p:cNvPr id="197" name="Google Shape;197;p36"/>
          <p:cNvSpPr txBox="1">
            <a:spLocks noGrp="1"/>
          </p:cNvSpPr>
          <p:nvPr>
            <p:ph type="body" idx="1"/>
          </p:nvPr>
        </p:nvSpPr>
        <p:spPr>
          <a:xfrm>
            <a:off x="126900" y="859650"/>
            <a:ext cx="7100100" cy="51387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Trebuchet MS"/>
              <a:buChar char="●"/>
            </a:pPr>
            <a:r>
              <a:rPr lang="en-US" sz="2800" b="1">
                <a:solidFill>
                  <a:schemeClr val="dk2"/>
                </a:solidFill>
              </a:rPr>
              <a:t>81%</a:t>
            </a:r>
            <a:r>
              <a:rPr lang="en-US" sz="2600">
                <a:solidFill>
                  <a:schemeClr val="dk2"/>
                </a:solidFill>
              </a:rPr>
              <a:t> </a:t>
            </a:r>
            <a:r>
              <a:rPr lang="en-US" sz="2600"/>
              <a:t>of customers were satisfied with CIVHC’s customer service, responsiveness to questions about the data or report</a:t>
            </a:r>
            <a:endParaRPr sz="2600"/>
          </a:p>
          <a:p>
            <a:pPr marL="457200" lvl="0" indent="-381000" algn="l" rtl="0">
              <a:lnSpc>
                <a:spcPct val="100000"/>
              </a:lnSpc>
              <a:spcBef>
                <a:spcPts val="1000"/>
              </a:spcBef>
              <a:spcAft>
                <a:spcPts val="0"/>
              </a:spcAft>
              <a:buSzPts val="2400"/>
              <a:buFont typeface="Trebuchet MS"/>
              <a:buChar char="●"/>
            </a:pPr>
            <a:r>
              <a:rPr lang="en-US" sz="2800" b="1">
                <a:solidFill>
                  <a:schemeClr val="dk2"/>
                </a:solidFill>
              </a:rPr>
              <a:t>77%</a:t>
            </a:r>
            <a:r>
              <a:rPr lang="en-US" sz="2600"/>
              <a:t> felt CIVHC delivered useful custom report that provided info requested</a:t>
            </a:r>
            <a:endParaRPr sz="2600"/>
          </a:p>
          <a:p>
            <a:pPr marL="457200" lvl="0" indent="-381000" algn="l" rtl="0">
              <a:lnSpc>
                <a:spcPct val="100000"/>
              </a:lnSpc>
              <a:spcBef>
                <a:spcPts val="1000"/>
              </a:spcBef>
              <a:spcAft>
                <a:spcPts val="0"/>
              </a:spcAft>
              <a:buSzPts val="2400"/>
              <a:buFont typeface="Trebuchet MS"/>
              <a:buChar char="●"/>
            </a:pPr>
            <a:r>
              <a:rPr lang="en-US" sz="2800" b="1">
                <a:solidFill>
                  <a:schemeClr val="dk2"/>
                </a:solidFill>
              </a:rPr>
              <a:t>77%</a:t>
            </a:r>
            <a:r>
              <a:rPr lang="en-US" sz="2800" b="1"/>
              <a:t> </a:t>
            </a:r>
            <a:r>
              <a:rPr lang="en-US" sz="2600"/>
              <a:t>felt CIVHC public reports address important topics relevant to organization</a:t>
            </a:r>
            <a:endParaRPr sz="2600"/>
          </a:p>
          <a:p>
            <a:pPr marL="457200" lvl="0" indent="-381000" algn="l" rtl="0">
              <a:lnSpc>
                <a:spcPct val="100000"/>
              </a:lnSpc>
              <a:spcBef>
                <a:spcPts val="1000"/>
              </a:spcBef>
              <a:spcAft>
                <a:spcPts val="0"/>
              </a:spcAft>
              <a:buSzPts val="2400"/>
              <a:buFont typeface="Trebuchet MS"/>
              <a:buChar char="●"/>
            </a:pPr>
            <a:r>
              <a:rPr lang="en-US" sz="2800" b="1">
                <a:solidFill>
                  <a:schemeClr val="dk2"/>
                </a:solidFill>
              </a:rPr>
              <a:t>74%</a:t>
            </a:r>
            <a:r>
              <a:rPr lang="en-US" sz="2800" b="1"/>
              <a:t> </a:t>
            </a:r>
            <a:r>
              <a:rPr lang="en-US" sz="2600"/>
              <a:t>satisfied with promptness of delivery of the data file or the custom report</a:t>
            </a:r>
            <a:endParaRPr sz="2600"/>
          </a:p>
          <a:p>
            <a:pPr marL="457200" lvl="0" indent="-381000" algn="l" rtl="0">
              <a:lnSpc>
                <a:spcPct val="100000"/>
              </a:lnSpc>
              <a:spcBef>
                <a:spcPts val="1000"/>
              </a:spcBef>
              <a:spcAft>
                <a:spcPts val="1000"/>
              </a:spcAft>
              <a:buSzPts val="2400"/>
              <a:buFont typeface="Trebuchet MS"/>
              <a:buChar char="●"/>
            </a:pPr>
            <a:r>
              <a:rPr lang="en-US" sz="2800" b="1">
                <a:solidFill>
                  <a:schemeClr val="dk2"/>
                </a:solidFill>
              </a:rPr>
              <a:t>70%</a:t>
            </a:r>
            <a:r>
              <a:rPr lang="en-US" sz="2800" b="1"/>
              <a:t> </a:t>
            </a:r>
            <a:r>
              <a:rPr lang="en-US" sz="2600"/>
              <a:t>felt CIVHC fully understood their goals</a:t>
            </a:r>
            <a:endParaRPr sz="2600"/>
          </a:p>
        </p:txBody>
      </p:sp>
      <p:sp>
        <p:nvSpPr>
          <p:cNvPr id="198" name="Google Shape;198;p36"/>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
        <p:nvSpPr>
          <p:cNvPr id="199" name="Google Shape;199;p36"/>
          <p:cNvSpPr txBox="1"/>
          <p:nvPr/>
        </p:nvSpPr>
        <p:spPr>
          <a:xfrm>
            <a:off x="7347000" y="945000"/>
            <a:ext cx="4845000" cy="5012700"/>
          </a:xfrm>
          <a:prstGeom prst="rect">
            <a:avLst/>
          </a:prstGeom>
          <a:noFill/>
          <a:ln>
            <a:noFill/>
          </a:ln>
        </p:spPr>
        <p:txBody>
          <a:bodyPr spcFirstLastPara="1" wrap="square" lIns="91425" tIns="91425" rIns="91425" bIns="91425" anchor="t" anchorCtr="0">
            <a:spAutoFit/>
          </a:bodyPr>
          <a:lstStyle/>
          <a:p>
            <a:pPr marL="457200" marR="0" lvl="0" indent="-400050" algn="l" defTabSz="914400" rtl="0" eaLnBrk="1" fontAlgn="auto" latinLnBrk="0" hangingPunct="1">
              <a:lnSpc>
                <a:spcPct val="100000"/>
              </a:lnSpc>
              <a:spcBef>
                <a:spcPts val="0"/>
              </a:spcBef>
              <a:spcAft>
                <a:spcPts val="0"/>
              </a:spcAft>
              <a:buClr>
                <a:srgbClr val="000000"/>
              </a:buClr>
              <a:buSzPts val="2700"/>
              <a:buFont typeface="Trebuchet MS"/>
              <a:buChar char="●"/>
              <a:tabLst/>
              <a:defRPr/>
            </a:pPr>
            <a:r>
              <a:rPr kumimoji="0" lang="en-US" sz="2700" b="0" i="0" u="none" strike="noStrike" kern="0" cap="none" spc="0" normalizeH="0" baseline="0" noProof="0">
                <a:ln>
                  <a:noFill/>
                </a:ln>
                <a:solidFill>
                  <a:srgbClr val="000000"/>
                </a:solidFill>
                <a:effectLst/>
                <a:uLnTx/>
                <a:uFillTx/>
                <a:latin typeface="Trebuchet MS"/>
                <a:ea typeface="Trebuchet MS"/>
                <a:cs typeface="Trebuchet MS"/>
                <a:sym typeface="Trebuchet MS"/>
              </a:rPr>
              <a:t>APCD partnership to secure state/fed funding</a:t>
            </a:r>
            <a:endParaRPr kumimoji="0" sz="27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a:p>
            <a:pPr marL="457200" marR="0" lvl="0" indent="-400050" algn="l" defTabSz="914400" rtl="0" eaLnBrk="1" fontAlgn="auto" latinLnBrk="0" hangingPunct="1">
              <a:lnSpc>
                <a:spcPct val="100000"/>
              </a:lnSpc>
              <a:spcBef>
                <a:spcPts val="1000"/>
              </a:spcBef>
              <a:spcAft>
                <a:spcPts val="0"/>
              </a:spcAft>
              <a:buClr>
                <a:srgbClr val="000000"/>
              </a:buClr>
              <a:buSzPts val="2700"/>
              <a:buFont typeface="Trebuchet MS"/>
              <a:buChar char="●"/>
              <a:tabLst/>
              <a:defRPr/>
            </a:pPr>
            <a:r>
              <a:rPr kumimoji="0" lang="en-US" sz="2700" b="0" i="0" u="none" strike="noStrike" kern="0" cap="none" spc="0" normalizeH="0" baseline="0" noProof="0">
                <a:ln>
                  <a:noFill/>
                </a:ln>
                <a:solidFill>
                  <a:srgbClr val="000000"/>
                </a:solidFill>
                <a:effectLst/>
                <a:uLnTx/>
                <a:uFillTx/>
                <a:latin typeface="Trebuchet MS"/>
                <a:ea typeface="Trebuchet MS"/>
                <a:cs typeface="Trebuchet MS"/>
                <a:sym typeface="Trebuchet MS"/>
              </a:rPr>
              <a:t>CO APCD is better resourced and provides access to more meaningful, usable info than other state APCDs</a:t>
            </a:r>
            <a:endParaRPr kumimoji="0" sz="27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a:p>
            <a:pPr marL="457200" marR="0" lvl="0" indent="-400050" algn="l" defTabSz="914400" rtl="0" eaLnBrk="1" fontAlgn="auto" latinLnBrk="0" hangingPunct="1">
              <a:lnSpc>
                <a:spcPct val="100000"/>
              </a:lnSpc>
              <a:spcBef>
                <a:spcPts val="1000"/>
              </a:spcBef>
              <a:spcAft>
                <a:spcPts val="1000"/>
              </a:spcAft>
              <a:buClr>
                <a:srgbClr val="000000"/>
              </a:buClr>
              <a:buSzPts val="2700"/>
              <a:buFont typeface="Trebuchet MS"/>
              <a:buChar char="●"/>
              <a:tabLst/>
              <a:defRPr/>
            </a:pPr>
            <a:r>
              <a:rPr kumimoji="0" lang="en-US" sz="2700" b="0" i="0" u="none" strike="noStrike" kern="0" cap="none" spc="0" normalizeH="0" baseline="0" noProof="0">
                <a:ln>
                  <a:noFill/>
                </a:ln>
                <a:solidFill>
                  <a:srgbClr val="000000"/>
                </a:solidFill>
                <a:effectLst/>
                <a:uLnTx/>
                <a:uFillTx/>
                <a:latin typeface="Trebuchet MS"/>
                <a:ea typeface="Trebuchet MS"/>
                <a:cs typeface="Trebuchet MS"/>
                <a:sym typeface="Trebuchet MS"/>
              </a:rPr>
              <a:t>Highly engaged state to support collection of detailed data and reporting from payers </a:t>
            </a:r>
            <a:endParaRPr kumimoji="0" sz="27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523600" y="0"/>
            <a:ext cx="11225700" cy="1202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t>Opportunities for Improvement: </a:t>
            </a:r>
            <a:endParaRPr sz="3600"/>
          </a:p>
          <a:p>
            <a:pPr marL="0" lvl="0" indent="0" algn="ctr" rtl="0">
              <a:spcBef>
                <a:spcPts val="0"/>
              </a:spcBef>
              <a:spcAft>
                <a:spcPts val="0"/>
              </a:spcAft>
              <a:buNone/>
            </a:pPr>
            <a:r>
              <a:rPr lang="en-US" sz="3600"/>
              <a:t>Data Quality and Validation Process</a:t>
            </a:r>
            <a:endParaRPr sz="3600"/>
          </a:p>
        </p:txBody>
      </p:sp>
      <p:sp>
        <p:nvSpPr>
          <p:cNvPr id="206" name="Google Shape;206;p37"/>
          <p:cNvSpPr txBox="1">
            <a:spLocks noGrp="1"/>
          </p:cNvSpPr>
          <p:nvPr>
            <p:ph type="body" idx="1"/>
          </p:nvPr>
        </p:nvSpPr>
        <p:spPr>
          <a:xfrm>
            <a:off x="98850" y="1134975"/>
            <a:ext cx="11994300" cy="5129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b="1"/>
              <a:t>QUALITY</a:t>
            </a:r>
            <a:endParaRPr sz="2400" b="1"/>
          </a:p>
          <a:p>
            <a:pPr marL="457200" lvl="0" indent="-381000" algn="l" rtl="0">
              <a:lnSpc>
                <a:spcPct val="100000"/>
              </a:lnSpc>
              <a:spcBef>
                <a:spcPts val="1000"/>
              </a:spcBef>
              <a:spcAft>
                <a:spcPts val="0"/>
              </a:spcAft>
              <a:buSzPts val="2400"/>
              <a:buFont typeface="Calibri"/>
              <a:buChar char="●"/>
            </a:pPr>
            <a:r>
              <a:rPr lang="en-US" sz="2400"/>
              <a:t>44% (12) of custom report customers and data extract customers </a:t>
            </a:r>
            <a:r>
              <a:rPr lang="en-US" sz="2400" b="1"/>
              <a:t>agreed</a:t>
            </a:r>
            <a:r>
              <a:rPr lang="en-US" sz="2400"/>
              <a:t> and 33% (9) </a:t>
            </a:r>
            <a:r>
              <a:rPr lang="en-US" sz="2400" b="1"/>
              <a:t>disagreed</a:t>
            </a:r>
            <a:r>
              <a:rPr lang="en-US" sz="2400"/>
              <a:t> that they weren’t concerned about the impact of any issues with data quality in the file or APCD limitations on our research or custom report result</a:t>
            </a:r>
            <a:endParaRPr sz="2400"/>
          </a:p>
          <a:p>
            <a:pPr marL="457200" lvl="0" indent="-381000" algn="l" rtl="0">
              <a:lnSpc>
                <a:spcPct val="100000"/>
              </a:lnSpc>
              <a:spcBef>
                <a:spcPts val="1000"/>
              </a:spcBef>
              <a:spcAft>
                <a:spcPts val="0"/>
              </a:spcAft>
              <a:buSzPts val="2400"/>
              <a:buFont typeface="Calibri"/>
              <a:buChar char="●"/>
            </a:pPr>
            <a:r>
              <a:rPr lang="en-US" sz="2400"/>
              <a:t>Accuracy of the underlying data, opportunities for increased quality checks and completeness of commercial population coverage  </a:t>
            </a:r>
            <a:endParaRPr sz="2400"/>
          </a:p>
          <a:p>
            <a:pPr marL="457200" lvl="0" indent="-381000" algn="l" rtl="0">
              <a:lnSpc>
                <a:spcPct val="100000"/>
              </a:lnSpc>
              <a:spcBef>
                <a:spcPts val="1000"/>
              </a:spcBef>
              <a:spcAft>
                <a:spcPts val="0"/>
              </a:spcAft>
              <a:buSzPts val="2400"/>
              <a:buFont typeface="Trebuchet MS"/>
              <a:buChar char="●"/>
            </a:pPr>
            <a:r>
              <a:rPr lang="en-US" sz="2400"/>
              <a:t>Continue to test and evaluate data quality before analysis; explore and test data before developing analytic methods; conduct analyses to ensure complete and accurate results   </a:t>
            </a:r>
            <a:endParaRPr sz="2400"/>
          </a:p>
          <a:p>
            <a:pPr marL="457200" lvl="0" indent="-381000" algn="l" rtl="0">
              <a:lnSpc>
                <a:spcPct val="100000"/>
              </a:lnSpc>
              <a:spcBef>
                <a:spcPts val="1000"/>
              </a:spcBef>
              <a:spcAft>
                <a:spcPts val="0"/>
              </a:spcAft>
              <a:buSzPts val="2400"/>
              <a:buFont typeface="Calibri"/>
              <a:buChar char="●"/>
            </a:pPr>
            <a:r>
              <a:rPr lang="en-US" sz="2400"/>
              <a:t>Seek instruction from experts about validating custom report results</a:t>
            </a:r>
            <a:endParaRPr sz="2400"/>
          </a:p>
          <a:p>
            <a:pPr marL="914400" lvl="1" indent="-381000" algn="l" rtl="0">
              <a:lnSpc>
                <a:spcPct val="100000"/>
              </a:lnSpc>
              <a:spcBef>
                <a:spcPts val="0"/>
              </a:spcBef>
              <a:spcAft>
                <a:spcPts val="1000"/>
              </a:spcAft>
              <a:buSzPts val="2400"/>
              <a:buFont typeface="Calibri"/>
              <a:buChar char="○"/>
            </a:pPr>
            <a:r>
              <a:rPr lang="en-US" sz="2400"/>
              <a:t>Include specific tests of validity and assessment of validity with clients, stakeholders and experts</a:t>
            </a:r>
            <a:endParaRPr sz="2400"/>
          </a:p>
        </p:txBody>
      </p:sp>
      <p:sp>
        <p:nvSpPr>
          <p:cNvPr id="207" name="Google Shape;207;p37"/>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xfrm>
            <a:off x="110675" y="0"/>
            <a:ext cx="12023100" cy="137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a:t>Opportunities for Improvement: </a:t>
            </a:r>
            <a:endParaRPr sz="3200"/>
          </a:p>
          <a:p>
            <a:pPr marL="0" lvl="0" indent="0" algn="ctr" rtl="0">
              <a:spcBef>
                <a:spcPts val="0"/>
              </a:spcBef>
              <a:spcAft>
                <a:spcPts val="0"/>
              </a:spcAft>
              <a:buNone/>
            </a:pPr>
            <a:r>
              <a:rPr lang="en-US" sz="3200"/>
              <a:t>Data Analysis Experience, Planning and Customer Experience </a:t>
            </a:r>
            <a:endParaRPr sz="3200"/>
          </a:p>
        </p:txBody>
      </p:sp>
      <p:sp>
        <p:nvSpPr>
          <p:cNvPr id="214" name="Google Shape;214;p38"/>
          <p:cNvSpPr txBox="1">
            <a:spLocks noGrp="1"/>
          </p:cNvSpPr>
          <p:nvPr>
            <p:ph type="body" idx="1"/>
          </p:nvPr>
        </p:nvSpPr>
        <p:spPr>
          <a:xfrm>
            <a:off x="110675" y="1475850"/>
            <a:ext cx="12023100" cy="4766700"/>
          </a:xfrm>
          <a:prstGeom prst="rect">
            <a:avLst/>
          </a:prstGeom>
        </p:spPr>
        <p:txBody>
          <a:bodyPr spcFirstLastPara="1" wrap="square" lIns="91425" tIns="45700" rIns="91425" bIns="45700" anchor="t" anchorCtr="0">
            <a:noAutofit/>
          </a:bodyPr>
          <a:lstStyle/>
          <a:p>
            <a:pPr marL="457200" lvl="0" indent="-387350" algn="l" rtl="0">
              <a:lnSpc>
                <a:spcPct val="115000"/>
              </a:lnSpc>
              <a:spcBef>
                <a:spcPts val="0"/>
              </a:spcBef>
              <a:spcAft>
                <a:spcPts val="0"/>
              </a:spcAft>
              <a:buSzPts val="2500"/>
              <a:buFont typeface="Trebuchet MS"/>
              <a:buChar char="●"/>
            </a:pPr>
            <a:r>
              <a:rPr lang="en-US" sz="2500"/>
              <a:t>If new data elements are collected, CIVHC needs to plan on and test its ability to query and analyze new data, in advance of client inquiries</a:t>
            </a:r>
            <a:endParaRPr sz="2500"/>
          </a:p>
          <a:p>
            <a:pPr marL="914400" lvl="1" indent="-387350" algn="l" rtl="0">
              <a:lnSpc>
                <a:spcPct val="115000"/>
              </a:lnSpc>
              <a:spcBef>
                <a:spcPts val="0"/>
              </a:spcBef>
              <a:spcAft>
                <a:spcPts val="0"/>
              </a:spcAft>
              <a:buSzPts val="2500"/>
              <a:buFont typeface="Trebuchet MS"/>
              <a:buChar char="○"/>
            </a:pPr>
            <a:r>
              <a:rPr lang="en-US" sz="2500"/>
              <a:t>Leverage State and other expert resources, Intended to improve customer satisfaction, timeliness and accuracy of initial analysis </a:t>
            </a:r>
            <a:endParaRPr sz="2500"/>
          </a:p>
          <a:p>
            <a:pPr marL="457200" lvl="0" indent="-387350" algn="l" rtl="0">
              <a:lnSpc>
                <a:spcPct val="115000"/>
              </a:lnSpc>
              <a:spcBef>
                <a:spcPts val="0"/>
              </a:spcBef>
              <a:spcAft>
                <a:spcPts val="0"/>
              </a:spcAft>
              <a:buSzPts val="2500"/>
              <a:buFont typeface="Trebuchet MS"/>
              <a:buChar char="●"/>
            </a:pPr>
            <a:r>
              <a:rPr lang="en-US" sz="2500"/>
              <a:t>Continue to refine intake process to confirm outputs and methods with customers during initial intake and planning to better meet the needs of the customers and to avoid rework</a:t>
            </a:r>
            <a:endParaRPr sz="2500"/>
          </a:p>
          <a:p>
            <a:pPr marL="0" lvl="0" indent="0" algn="l" rtl="0">
              <a:lnSpc>
                <a:spcPct val="115000"/>
              </a:lnSpc>
              <a:spcBef>
                <a:spcPts val="1000"/>
              </a:spcBef>
              <a:spcAft>
                <a:spcPts val="0"/>
              </a:spcAft>
              <a:buNone/>
            </a:pPr>
            <a:endParaRPr sz="2700"/>
          </a:p>
        </p:txBody>
      </p:sp>
      <p:sp>
        <p:nvSpPr>
          <p:cNvPr id="215" name="Google Shape;215;p38"/>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F1D7E1-E25D-4D00-B062-D9C60C26CCED}"/>
              </a:ext>
            </a:extLst>
          </p:cNvPr>
          <p:cNvSpPr>
            <a:spLocks noGrp="1"/>
          </p:cNvSpPr>
          <p:nvPr>
            <p:ph type="sldNum" sz="quarter" idx="11"/>
          </p:nvPr>
        </p:nvSpPr>
        <p:spPr/>
        <p:txBody>
          <a:bodyPr/>
          <a:lstStyle/>
          <a:p>
            <a:fld id="{9ACBF9FD-0A59-4681-978E-0C5C6EBEA146}" type="slidenum">
              <a:rPr lang="en-US" smtClean="0"/>
              <a:pPr/>
              <a:t>4</a:t>
            </a:fld>
            <a:endParaRPr lang="en-US" dirty="0"/>
          </a:p>
        </p:txBody>
      </p:sp>
      <p:sp>
        <p:nvSpPr>
          <p:cNvPr id="3" name="Title 2">
            <a:extLst>
              <a:ext uri="{FF2B5EF4-FFF2-40B4-BE49-F238E27FC236}">
                <a16:creationId xmlns:a16="http://schemas.microsoft.com/office/drawing/2014/main" id="{D0F91FCB-0A89-4CE6-8FE0-E5DD0CA03310}"/>
              </a:ext>
            </a:extLst>
          </p:cNvPr>
          <p:cNvSpPr>
            <a:spLocks noGrp="1"/>
          </p:cNvSpPr>
          <p:nvPr>
            <p:ph type="title"/>
          </p:nvPr>
        </p:nvSpPr>
        <p:spPr/>
        <p:txBody>
          <a:bodyPr/>
          <a:lstStyle/>
          <a:p>
            <a:r>
              <a:rPr lang="en-US" dirty="0"/>
              <a:t>Chair and Vice Chair Elections</a:t>
            </a:r>
          </a:p>
        </p:txBody>
      </p:sp>
      <p:sp>
        <p:nvSpPr>
          <p:cNvPr id="4" name="Content Placeholder 3">
            <a:extLst>
              <a:ext uri="{FF2B5EF4-FFF2-40B4-BE49-F238E27FC236}">
                <a16:creationId xmlns:a16="http://schemas.microsoft.com/office/drawing/2014/main" id="{57B851C9-7A70-42FB-8928-F1DF3DD43198}"/>
              </a:ext>
            </a:extLst>
          </p:cNvPr>
          <p:cNvSpPr>
            <a:spLocks noGrp="1"/>
          </p:cNvSpPr>
          <p:nvPr>
            <p:ph idx="1"/>
          </p:nvPr>
        </p:nvSpPr>
        <p:spPr/>
        <p:txBody>
          <a:bodyPr>
            <a:normAutofit fontScale="92500" lnSpcReduction="10000"/>
          </a:bodyPr>
          <a:lstStyle/>
          <a:p>
            <a:r>
              <a:rPr lang="en-US" dirty="0"/>
              <a:t>Open for nominations/elections every two years</a:t>
            </a:r>
          </a:p>
          <a:p>
            <a:r>
              <a:rPr lang="en-US" dirty="0"/>
              <a:t>Current committee chairs can continue to serve (no term limit)</a:t>
            </a:r>
          </a:p>
          <a:p>
            <a:r>
              <a:rPr lang="en-US" dirty="0"/>
              <a:t>Role of Chair/Vice Chair:</a:t>
            </a:r>
          </a:p>
          <a:p>
            <a:pPr lvl="1"/>
            <a:r>
              <a:rPr lang="en-US" dirty="0"/>
              <a:t>Assist CIVHC and Executive Director with agenda setting for meetings</a:t>
            </a:r>
          </a:p>
          <a:p>
            <a:pPr lvl="1"/>
            <a:r>
              <a:rPr lang="en-US" dirty="0"/>
              <a:t>Facilitate quarterly meetings (Vice Chair fills in for Chair as needed)</a:t>
            </a:r>
          </a:p>
          <a:p>
            <a:pPr lvl="1"/>
            <a:r>
              <a:rPr lang="en-US" dirty="0"/>
              <a:t>Support CIVHC with Committee recruitment</a:t>
            </a:r>
          </a:p>
          <a:p>
            <a:pPr lvl="1"/>
            <a:r>
              <a:rPr lang="en-US" dirty="0"/>
              <a:t>Assist with other items as needed, including but not limited to:</a:t>
            </a:r>
          </a:p>
          <a:p>
            <a:pPr lvl="2"/>
            <a:r>
              <a:rPr lang="en-US" dirty="0"/>
              <a:t>Review of meeting materials</a:t>
            </a:r>
          </a:p>
          <a:p>
            <a:pPr lvl="2"/>
            <a:r>
              <a:rPr lang="en-US" dirty="0"/>
              <a:t>Letters of support from the Committee to external entities</a:t>
            </a:r>
          </a:p>
          <a:p>
            <a:pPr lvl="2"/>
            <a:r>
              <a:rPr lang="en-US" dirty="0"/>
              <a:t>Advisement regarding state and federal legislation impacting operations of the CO APCD</a:t>
            </a:r>
          </a:p>
        </p:txBody>
      </p:sp>
    </p:spTree>
    <p:extLst>
      <p:ext uri="{BB962C8B-B14F-4D97-AF65-F5344CB8AC3E}">
        <p14:creationId xmlns:p14="http://schemas.microsoft.com/office/powerpoint/2010/main" val="2220613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a:spLocks noGrp="1"/>
          </p:cNvSpPr>
          <p:nvPr>
            <p:ph type="title"/>
          </p:nvPr>
        </p:nvSpPr>
        <p:spPr>
          <a:xfrm>
            <a:off x="523600" y="0"/>
            <a:ext cx="11225700" cy="1396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t>Opportunities for Improvement: </a:t>
            </a:r>
            <a:endParaRPr sz="3600"/>
          </a:p>
          <a:p>
            <a:pPr marL="0" lvl="0" indent="0" algn="ctr" rtl="0">
              <a:spcBef>
                <a:spcPts val="0"/>
              </a:spcBef>
              <a:spcAft>
                <a:spcPts val="0"/>
              </a:spcAft>
              <a:buNone/>
            </a:pPr>
            <a:r>
              <a:rPr lang="en-US" sz="3600"/>
              <a:t>Increase APCD Utilization, Value and Affordability  </a:t>
            </a:r>
            <a:endParaRPr sz="3600"/>
          </a:p>
        </p:txBody>
      </p:sp>
      <p:sp>
        <p:nvSpPr>
          <p:cNvPr id="222" name="Google Shape;222;p39"/>
          <p:cNvSpPr txBox="1">
            <a:spLocks noGrp="1"/>
          </p:cNvSpPr>
          <p:nvPr>
            <p:ph type="body" idx="1"/>
          </p:nvPr>
        </p:nvSpPr>
        <p:spPr>
          <a:xfrm>
            <a:off x="230850" y="1396425"/>
            <a:ext cx="11802000" cy="46617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Font typeface="Calibri"/>
              <a:buChar char="●"/>
            </a:pPr>
            <a:r>
              <a:rPr lang="en-US" sz="2200"/>
              <a:t>41% (11) of respondents </a:t>
            </a:r>
            <a:r>
              <a:rPr lang="en-US" sz="2200" b="1"/>
              <a:t>agreed</a:t>
            </a:r>
            <a:r>
              <a:rPr lang="en-US" sz="2200"/>
              <a:t> they were satisfied with the cost and value of CIVHC’s data file and custom report and support services, while 19% (5) </a:t>
            </a:r>
            <a:r>
              <a:rPr lang="en-US" sz="2200" b="1"/>
              <a:t>disagreed</a:t>
            </a:r>
            <a:r>
              <a:rPr lang="en-US" sz="2200"/>
              <a:t>, and another 41% (11) neither agreed nor disagreed</a:t>
            </a:r>
            <a:endParaRPr sz="2200"/>
          </a:p>
          <a:p>
            <a:pPr marL="457200" lvl="0" indent="-368300" algn="l" rtl="0">
              <a:lnSpc>
                <a:spcPct val="115000"/>
              </a:lnSpc>
              <a:spcBef>
                <a:spcPts val="1000"/>
              </a:spcBef>
              <a:spcAft>
                <a:spcPts val="0"/>
              </a:spcAft>
              <a:buSzPts val="2200"/>
              <a:buFont typeface="Trebuchet MS"/>
              <a:buChar char="●"/>
            </a:pPr>
            <a:r>
              <a:rPr lang="en-US" sz="2200"/>
              <a:t>Evaluate the model to calculate the cost of custom report development to drive affordability and usability</a:t>
            </a:r>
            <a:endParaRPr sz="2200"/>
          </a:p>
          <a:p>
            <a:pPr marL="457200" lvl="0" indent="-368300" algn="l" rtl="0">
              <a:lnSpc>
                <a:spcPct val="115000"/>
              </a:lnSpc>
              <a:spcBef>
                <a:spcPts val="1000"/>
              </a:spcBef>
              <a:spcAft>
                <a:spcPts val="0"/>
              </a:spcAft>
              <a:buSzPts val="2200"/>
              <a:buFont typeface="Trebuchet MS"/>
              <a:buChar char="●"/>
            </a:pPr>
            <a:r>
              <a:rPr lang="en-US" sz="2200"/>
              <a:t>Provide more transparency in pricing structures to customers, HCPF, and the Advisory Committee for discussion and opportunities identification</a:t>
            </a:r>
            <a:endParaRPr sz="2200"/>
          </a:p>
          <a:p>
            <a:pPr marL="457200" lvl="0" indent="-368300" algn="l" rtl="0">
              <a:lnSpc>
                <a:spcPct val="115000"/>
              </a:lnSpc>
              <a:spcBef>
                <a:spcPts val="1000"/>
              </a:spcBef>
              <a:spcAft>
                <a:spcPts val="0"/>
              </a:spcAft>
              <a:buSzPts val="2200"/>
              <a:buChar char="●"/>
            </a:pPr>
            <a:r>
              <a:rPr lang="en-US" sz="2200"/>
              <a:t>Work with employers and other purchasing orgs to increase awareness and utilization of the state’s APCD, given the decreasing rates of custom report utilization</a:t>
            </a:r>
            <a:endParaRPr sz="2200"/>
          </a:p>
          <a:p>
            <a:pPr marL="457200" lvl="0" indent="-368300" algn="l" rtl="0">
              <a:lnSpc>
                <a:spcPct val="115000"/>
              </a:lnSpc>
              <a:spcBef>
                <a:spcPts val="1000"/>
              </a:spcBef>
              <a:spcAft>
                <a:spcPts val="1000"/>
              </a:spcAft>
              <a:buSzPts val="2200"/>
              <a:buChar char="●"/>
            </a:pPr>
            <a:r>
              <a:rPr lang="en-US" sz="2200"/>
              <a:t>Work to create standard, low-cost reports that employers can access to gain comparative affordability and related insights leveraging the state’s APCD</a:t>
            </a:r>
            <a:endParaRPr sz="2200"/>
          </a:p>
        </p:txBody>
      </p:sp>
      <p:sp>
        <p:nvSpPr>
          <p:cNvPr id="223" name="Google Shape;223;p39"/>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171000" y="0"/>
            <a:ext cx="11850000" cy="137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t>Opportunities for Improvement: </a:t>
            </a:r>
            <a:endParaRPr sz="3600"/>
          </a:p>
          <a:p>
            <a:pPr marL="0" lvl="0" indent="0" algn="ctr" rtl="0">
              <a:spcBef>
                <a:spcPts val="0"/>
              </a:spcBef>
              <a:spcAft>
                <a:spcPts val="0"/>
              </a:spcAft>
              <a:buNone/>
            </a:pPr>
            <a:r>
              <a:rPr lang="en-US" sz="3600"/>
              <a:t>APCD Funding, Strategy and Opportunity Prioritization </a:t>
            </a:r>
            <a:endParaRPr sz="3600"/>
          </a:p>
        </p:txBody>
      </p:sp>
      <p:sp>
        <p:nvSpPr>
          <p:cNvPr id="230" name="Google Shape;230;p40"/>
          <p:cNvSpPr txBox="1">
            <a:spLocks noGrp="1"/>
          </p:cNvSpPr>
          <p:nvPr>
            <p:ph type="body" idx="1"/>
          </p:nvPr>
        </p:nvSpPr>
        <p:spPr>
          <a:xfrm>
            <a:off x="395775" y="1375500"/>
            <a:ext cx="11521500" cy="46824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Char char="●"/>
            </a:pPr>
            <a:r>
              <a:rPr lang="en-US" sz="2200"/>
              <a:t>Protect the state and federal funding to maintain the APCD’s ability to meet needs</a:t>
            </a:r>
            <a:endParaRPr sz="2200"/>
          </a:p>
          <a:p>
            <a:pPr marL="914400" lvl="1" indent="-368300" algn="l" rtl="0">
              <a:lnSpc>
                <a:spcPct val="115000"/>
              </a:lnSpc>
              <a:spcBef>
                <a:spcPts val="0"/>
              </a:spcBef>
              <a:spcAft>
                <a:spcPts val="0"/>
              </a:spcAft>
              <a:buSzPts val="2200"/>
              <a:buChar char="○"/>
            </a:pPr>
            <a:r>
              <a:rPr lang="en-US" sz="2200"/>
              <a:t>85%, or $6.7M, of the $7.84M funding is through HCPF</a:t>
            </a:r>
            <a:endParaRPr sz="2200"/>
          </a:p>
          <a:p>
            <a:pPr marL="457200" lvl="0" indent="-368300" algn="l" rtl="0">
              <a:lnSpc>
                <a:spcPct val="115000"/>
              </a:lnSpc>
              <a:spcBef>
                <a:spcPts val="1000"/>
              </a:spcBef>
              <a:spcAft>
                <a:spcPts val="0"/>
              </a:spcAft>
              <a:buSzPts val="2200"/>
              <a:buChar char="●"/>
            </a:pPr>
            <a:r>
              <a:rPr lang="en-US" sz="2200"/>
              <a:t>Work with HCPF, the Advisory Committee, and the Board Chair to modernize the APCD strategy</a:t>
            </a:r>
            <a:endParaRPr sz="2200"/>
          </a:p>
          <a:p>
            <a:pPr marL="914400" lvl="1" indent="-368300" algn="l" rtl="0">
              <a:lnSpc>
                <a:spcPct val="115000"/>
              </a:lnSpc>
              <a:spcBef>
                <a:spcPts val="0"/>
              </a:spcBef>
              <a:spcAft>
                <a:spcPts val="0"/>
              </a:spcAft>
              <a:buSzPts val="2200"/>
              <a:buChar char="○"/>
            </a:pPr>
            <a:r>
              <a:rPr lang="en-US" sz="2200"/>
              <a:t>Opportunities identified in this 5-Year Evaluation</a:t>
            </a:r>
            <a:endParaRPr sz="2200"/>
          </a:p>
          <a:p>
            <a:pPr marL="914400" lvl="1" indent="-368300" algn="l" rtl="0">
              <a:lnSpc>
                <a:spcPct val="115000"/>
              </a:lnSpc>
              <a:spcBef>
                <a:spcPts val="0"/>
              </a:spcBef>
              <a:spcAft>
                <a:spcPts val="0"/>
              </a:spcAft>
              <a:buSzPts val="2200"/>
              <a:buChar char="○"/>
            </a:pPr>
            <a:r>
              <a:rPr lang="en-US" sz="2200"/>
              <a:t>Include the prioritization of opportunities and budget projections needed to address prioritized opportunities</a:t>
            </a:r>
            <a:endParaRPr sz="2200"/>
          </a:p>
          <a:p>
            <a:pPr marL="914400" lvl="1" indent="-368300" algn="l" rtl="0">
              <a:lnSpc>
                <a:spcPct val="115000"/>
              </a:lnSpc>
              <a:spcBef>
                <a:spcPts val="0"/>
              </a:spcBef>
              <a:spcAft>
                <a:spcPts val="0"/>
              </a:spcAft>
              <a:buSzPts val="2200"/>
              <a:buChar char="○"/>
            </a:pPr>
            <a:r>
              <a:rPr lang="en-US" sz="2200"/>
              <a:t>Evaluate opportunities, challenges and possible remedies that address gaps between demand and available funding streams </a:t>
            </a:r>
            <a:endParaRPr sz="2200"/>
          </a:p>
          <a:p>
            <a:pPr marL="457200" lvl="0" indent="-368300" algn="l" rtl="0">
              <a:lnSpc>
                <a:spcPct val="115000"/>
              </a:lnSpc>
              <a:spcBef>
                <a:spcPts val="1000"/>
              </a:spcBef>
              <a:spcAft>
                <a:spcPts val="0"/>
              </a:spcAft>
              <a:buSzPts val="2200"/>
              <a:buFont typeface="Trebuchet MS"/>
              <a:buChar char="●"/>
            </a:pPr>
            <a:r>
              <a:rPr lang="en-US" sz="2200"/>
              <a:t>Continue to evaluate the true cost of operating the APCD and ensure CIVHC’s short- and long-term financial plans and staffing levels align with the APCD’s missions, goals and strategies.   </a:t>
            </a:r>
            <a:endParaRPr sz="2200"/>
          </a:p>
          <a:p>
            <a:pPr marL="0" lvl="0" indent="0" algn="l" rtl="0">
              <a:lnSpc>
                <a:spcPct val="115000"/>
              </a:lnSpc>
              <a:spcBef>
                <a:spcPts val="1000"/>
              </a:spcBef>
              <a:spcAft>
                <a:spcPts val="0"/>
              </a:spcAft>
              <a:buNone/>
            </a:pPr>
            <a:endParaRPr sz="2400"/>
          </a:p>
        </p:txBody>
      </p:sp>
      <p:sp>
        <p:nvSpPr>
          <p:cNvPr id="231" name="Google Shape;231;p40"/>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483150" y="85325"/>
            <a:ext cx="11225700" cy="1309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t>Opportunities for Improvement: </a:t>
            </a:r>
            <a:endParaRPr sz="3600"/>
          </a:p>
          <a:p>
            <a:pPr marL="0" lvl="0" indent="0" algn="ctr" rtl="0">
              <a:spcBef>
                <a:spcPts val="0"/>
              </a:spcBef>
              <a:spcAft>
                <a:spcPts val="0"/>
              </a:spcAft>
              <a:buNone/>
            </a:pPr>
            <a:r>
              <a:rPr lang="en-US" sz="3600"/>
              <a:t>Recognizing and Meeting Evolving Demands  </a:t>
            </a:r>
            <a:endParaRPr sz="3600"/>
          </a:p>
        </p:txBody>
      </p:sp>
      <p:sp>
        <p:nvSpPr>
          <p:cNvPr id="238" name="Google Shape;238;p41"/>
          <p:cNvSpPr txBox="1">
            <a:spLocks noGrp="1"/>
          </p:cNvSpPr>
          <p:nvPr>
            <p:ph type="body" idx="1"/>
          </p:nvPr>
        </p:nvSpPr>
        <p:spPr>
          <a:xfrm>
            <a:off x="193600" y="1395088"/>
            <a:ext cx="11555700" cy="4820700"/>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Trebuchet MS"/>
              <a:buChar char="●"/>
            </a:pPr>
            <a:r>
              <a:rPr lang="en-US" sz="2200"/>
              <a:t>Expand value-based payment and other alternative payment model data insights and reporting </a:t>
            </a:r>
            <a:endParaRPr sz="2200"/>
          </a:p>
          <a:p>
            <a:pPr marL="457200" lvl="0" indent="-368300" algn="l" rtl="0">
              <a:lnSpc>
                <a:spcPct val="100000"/>
              </a:lnSpc>
              <a:spcBef>
                <a:spcPts val="1000"/>
              </a:spcBef>
              <a:spcAft>
                <a:spcPts val="0"/>
              </a:spcAft>
              <a:buSzPts val="2200"/>
              <a:buFont typeface="Trebuchet MS"/>
              <a:buChar char="●"/>
            </a:pPr>
            <a:r>
              <a:rPr lang="en-US" sz="2200"/>
              <a:t>Increase capture of self-insured employer data to ensure robust data for credible reporting and analysis purposes — esp. in rural where largest employers are self-insured</a:t>
            </a:r>
            <a:endParaRPr sz="2200"/>
          </a:p>
          <a:p>
            <a:pPr marL="457200" lvl="0" indent="-368300" algn="l" rtl="0">
              <a:lnSpc>
                <a:spcPct val="100000"/>
              </a:lnSpc>
              <a:spcBef>
                <a:spcPts val="1000"/>
              </a:spcBef>
              <a:spcAft>
                <a:spcPts val="0"/>
              </a:spcAft>
              <a:buSzPts val="2200"/>
              <a:buFont typeface="Trebuchet MS"/>
              <a:buChar char="●"/>
            </a:pPr>
            <a:r>
              <a:rPr lang="en-US" sz="2200"/>
              <a:t>Improve ability to capture and evaluate the impact of high-cost specialty drugs</a:t>
            </a:r>
            <a:endParaRPr sz="2200"/>
          </a:p>
          <a:p>
            <a:pPr marL="457200" lvl="0" indent="-368300" algn="l" rtl="0">
              <a:lnSpc>
                <a:spcPct val="100000"/>
              </a:lnSpc>
              <a:spcBef>
                <a:spcPts val="1000"/>
              </a:spcBef>
              <a:spcAft>
                <a:spcPts val="0"/>
              </a:spcAft>
              <a:buSzPts val="2200"/>
              <a:buFont typeface="Trebuchet MS"/>
              <a:buChar char="●"/>
            </a:pPr>
            <a:r>
              <a:rPr lang="en-US" sz="2200"/>
              <a:t>Work with the Department to address the need to capture and report on emerging payments for social determinants of health care by Medicaid and other payers</a:t>
            </a:r>
            <a:endParaRPr sz="2200"/>
          </a:p>
          <a:p>
            <a:pPr marL="457200" lvl="0" indent="-368300" algn="l" rtl="0">
              <a:lnSpc>
                <a:spcPct val="100000"/>
              </a:lnSpc>
              <a:spcBef>
                <a:spcPts val="1000"/>
              </a:spcBef>
              <a:spcAft>
                <a:spcPts val="0"/>
              </a:spcAft>
              <a:buSzPts val="2200"/>
              <a:buFont typeface="Trebuchet MS"/>
              <a:buChar char="●"/>
            </a:pPr>
            <a:r>
              <a:rPr lang="en-US" sz="2200"/>
              <a:t>Review the number of users by public report to consider the potential for focusing on reports used most often and to further maximize their usefulness and accuracy</a:t>
            </a:r>
            <a:endParaRPr sz="2200"/>
          </a:p>
          <a:p>
            <a:pPr marL="457200" lvl="0" indent="-368300" algn="l" rtl="0">
              <a:lnSpc>
                <a:spcPct val="100000"/>
              </a:lnSpc>
              <a:spcBef>
                <a:spcPts val="1000"/>
              </a:spcBef>
              <a:spcAft>
                <a:spcPts val="1000"/>
              </a:spcAft>
              <a:buSzPts val="2200"/>
              <a:buFont typeface="Trebuchet MS"/>
              <a:buChar char="●"/>
            </a:pPr>
            <a:r>
              <a:rPr lang="en-US" sz="2200"/>
              <a:t>CIVHC’s continued collaboration with the APCD Advisory Committee to plan the release of future public reports is recommended</a:t>
            </a:r>
            <a:endParaRPr sz="2200"/>
          </a:p>
        </p:txBody>
      </p:sp>
      <p:sp>
        <p:nvSpPr>
          <p:cNvPr id="239" name="Google Shape;239;p41"/>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523600" y="0"/>
            <a:ext cx="11225700" cy="1717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t>Opportunities for Improvement: </a:t>
            </a:r>
            <a:endParaRPr sz="3600"/>
          </a:p>
          <a:p>
            <a:pPr marL="0" lvl="0" indent="0" algn="ctr" rtl="0">
              <a:spcBef>
                <a:spcPts val="0"/>
              </a:spcBef>
              <a:spcAft>
                <a:spcPts val="0"/>
              </a:spcAft>
              <a:buNone/>
            </a:pPr>
            <a:r>
              <a:rPr lang="en-US" sz="3600"/>
              <a:t>Mission and Organizational Structure   </a:t>
            </a:r>
            <a:endParaRPr sz="3600"/>
          </a:p>
        </p:txBody>
      </p:sp>
      <p:sp>
        <p:nvSpPr>
          <p:cNvPr id="246" name="Google Shape;246;p42"/>
          <p:cNvSpPr txBox="1">
            <a:spLocks noGrp="1"/>
          </p:cNvSpPr>
          <p:nvPr>
            <p:ph type="body" idx="1"/>
          </p:nvPr>
        </p:nvSpPr>
        <p:spPr>
          <a:xfrm>
            <a:off x="395775" y="1717175"/>
            <a:ext cx="10792500" cy="43410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Font typeface="Trebuchet MS"/>
              <a:buChar char="●"/>
            </a:pPr>
            <a:r>
              <a:rPr lang="en-US" sz="2200"/>
              <a:t>Collaborate with the CIVHC Board Chair, HCPF, and the APCD Advisory Committee to revise the recently changed CIVHC mission to better reflect the original legislative directives of the APCD</a:t>
            </a:r>
            <a:endParaRPr sz="2200"/>
          </a:p>
          <a:p>
            <a:pPr marL="457200" lvl="0" indent="-368300" algn="l" rtl="0">
              <a:lnSpc>
                <a:spcPct val="115000"/>
              </a:lnSpc>
              <a:spcBef>
                <a:spcPts val="1000"/>
              </a:spcBef>
              <a:spcAft>
                <a:spcPts val="0"/>
              </a:spcAft>
              <a:buSzPts val="2200"/>
              <a:buFont typeface="Trebuchet MS"/>
              <a:buChar char="●"/>
            </a:pPr>
            <a:r>
              <a:rPr lang="en-US" sz="2200"/>
              <a:t>Include CIVHC Board members representing State Agencies in Executive Sessions held during CIVHC Board meetings </a:t>
            </a:r>
            <a:endParaRPr sz="2200"/>
          </a:p>
          <a:p>
            <a:pPr marL="457200" lvl="0" indent="-368300" algn="l" rtl="0">
              <a:lnSpc>
                <a:spcPct val="115000"/>
              </a:lnSpc>
              <a:spcBef>
                <a:spcPts val="1000"/>
              </a:spcBef>
              <a:spcAft>
                <a:spcPts val="0"/>
              </a:spcAft>
              <a:buSzPts val="2200"/>
              <a:buFont typeface="Trebuchet MS"/>
              <a:buChar char="●"/>
            </a:pPr>
            <a:r>
              <a:rPr lang="en-US" sz="2200"/>
              <a:t>Work with HCPF, the CIVHC Board Chair, and the APCD Advisory Committee in articulating the role of the APCD in CIVHC’s strategic plan</a:t>
            </a:r>
            <a:endParaRPr sz="2200"/>
          </a:p>
          <a:p>
            <a:pPr marL="914400" lvl="1" indent="-368300" algn="l" rtl="0">
              <a:lnSpc>
                <a:spcPct val="115000"/>
              </a:lnSpc>
              <a:spcBef>
                <a:spcPts val="0"/>
              </a:spcBef>
              <a:spcAft>
                <a:spcPts val="1000"/>
              </a:spcAft>
              <a:buSzPts val="2200"/>
              <a:buFont typeface="Trebuchet MS"/>
              <a:buChar char="○"/>
            </a:pPr>
            <a:r>
              <a:rPr lang="en-US" sz="2200"/>
              <a:t>Including aligning the strategic plan with the legislative requirements and objectives of the APCD</a:t>
            </a:r>
            <a:endParaRPr sz="2200"/>
          </a:p>
        </p:txBody>
      </p:sp>
      <p:sp>
        <p:nvSpPr>
          <p:cNvPr id="247" name="Google Shape;247;p42"/>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3"/>
          <p:cNvSpPr txBox="1">
            <a:spLocks noGrp="1"/>
          </p:cNvSpPr>
          <p:nvPr>
            <p:ph type="title"/>
          </p:nvPr>
        </p:nvSpPr>
        <p:spPr>
          <a:xfrm>
            <a:off x="6122788" y="2253854"/>
            <a:ext cx="5759400" cy="2350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6286"/>
              <a:t>Additional Discussion</a:t>
            </a:r>
            <a:endParaRPr sz="6286"/>
          </a:p>
        </p:txBody>
      </p:sp>
      <p:sp>
        <p:nvSpPr>
          <p:cNvPr id="254" name="Google Shape;254;p43"/>
          <p:cNvSpPr txBox="1">
            <a:spLocks noGrp="1"/>
          </p:cNvSpPr>
          <p:nvPr>
            <p:ph type="sldNum" idx="12"/>
          </p:nvPr>
        </p:nvSpPr>
        <p:spPr>
          <a:xfrm>
            <a:off x="9174126" y="63707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200" b="0" i="0" u="none" strike="noStrike" kern="0" cap="none" spc="0" normalizeH="0" baseline="0" noProof="0">
              <a:ln>
                <a:noFill/>
              </a:ln>
              <a:solidFill>
                <a:srgbClr val="000000"/>
              </a:solidFill>
              <a:effectLst/>
              <a:uLnTx/>
              <a:uFillTx/>
              <a:latin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ctrTitle"/>
          </p:nvPr>
        </p:nvSpPr>
        <p:spPr>
          <a:xfrm>
            <a:off x="0" y="1505700"/>
            <a:ext cx="12192000" cy="990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200"/>
              <a:t>Appendix </a:t>
            </a:r>
            <a:endParaRPr sz="6200"/>
          </a:p>
        </p:txBody>
      </p:sp>
      <p:sp>
        <p:nvSpPr>
          <p:cNvPr id="261" name="Google Shape;261;p44"/>
          <p:cNvSpPr txBox="1">
            <a:spLocks noGrp="1"/>
          </p:cNvSpPr>
          <p:nvPr>
            <p:ph type="subTitle" idx="1"/>
          </p:nvPr>
        </p:nvSpPr>
        <p:spPr>
          <a:xfrm>
            <a:off x="0" y="3059700"/>
            <a:ext cx="12192000" cy="7386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Evaluation Data</a:t>
            </a:r>
            <a:endParaRPr/>
          </a:p>
        </p:txBody>
      </p:sp>
      <p:sp>
        <p:nvSpPr>
          <p:cNvPr id="262" name="Google Shape;262;p44"/>
          <p:cNvSpPr txBox="1">
            <a:spLocks noGrp="1"/>
          </p:cNvSpPr>
          <p:nvPr>
            <p:ph type="sldNum" idx="12"/>
          </p:nvPr>
        </p:nvSpPr>
        <p:spPr>
          <a:xfrm>
            <a:off x="9174126" y="63707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200" b="0" i="0" u="none" strike="noStrike" kern="0" cap="none" spc="0" normalizeH="0" baseline="0" noProof="0">
              <a:ln>
                <a:noFill/>
              </a:ln>
              <a:solidFill>
                <a:srgbClr val="000000"/>
              </a:solidFill>
              <a:effectLst/>
              <a:uLnTx/>
              <a:uFillTx/>
              <a:latin typeface="Trebuchet MS"/>
              <a:sym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838200" y="190099"/>
            <a:ext cx="10515600" cy="573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a:t>Key Observations: Timeliness</a:t>
            </a:r>
            <a:endParaRPr sz="3600"/>
          </a:p>
        </p:txBody>
      </p:sp>
      <p:sp>
        <p:nvSpPr>
          <p:cNvPr id="269" name="Google Shape;269;p45"/>
          <p:cNvSpPr txBox="1">
            <a:spLocks noGrp="1"/>
          </p:cNvSpPr>
          <p:nvPr>
            <p:ph type="body" idx="1"/>
          </p:nvPr>
        </p:nvSpPr>
        <p:spPr>
          <a:xfrm>
            <a:off x="498600" y="962325"/>
            <a:ext cx="11194800" cy="24336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Char char="●"/>
            </a:pPr>
            <a:r>
              <a:rPr lang="en-US" sz="2200"/>
              <a:t>74% (20) of respondents reported they were satisfied with the promptness of delivery of the data file or the custom report</a:t>
            </a:r>
            <a:endParaRPr sz="2200"/>
          </a:p>
          <a:p>
            <a:pPr marL="457200" lvl="0" indent="-368300" algn="l" rtl="0">
              <a:lnSpc>
                <a:spcPct val="115000"/>
              </a:lnSpc>
              <a:spcBef>
                <a:spcPts val="1000"/>
              </a:spcBef>
              <a:spcAft>
                <a:spcPts val="1000"/>
              </a:spcAft>
              <a:buSzPts val="2200"/>
              <a:buChar char="●"/>
            </a:pPr>
            <a:r>
              <a:rPr lang="en-US" sz="2200"/>
              <a:t>15% (4) of customers were unhappy with the timeliness of receiving the reports </a:t>
            </a:r>
            <a:endParaRPr sz="2200" b="1"/>
          </a:p>
        </p:txBody>
      </p:sp>
      <p:sp>
        <p:nvSpPr>
          <p:cNvPr id="270" name="Google Shape;270;p45"/>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6"/>
          <p:cNvSpPr txBox="1">
            <a:spLocks noGrp="1"/>
          </p:cNvSpPr>
          <p:nvPr>
            <p:ph type="title"/>
          </p:nvPr>
        </p:nvSpPr>
        <p:spPr>
          <a:xfrm>
            <a:off x="838200" y="113897"/>
            <a:ext cx="10515600" cy="1207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600"/>
              <a:t>Key Observations: Understanding of Business Needs </a:t>
            </a:r>
            <a:endParaRPr sz="3600"/>
          </a:p>
        </p:txBody>
      </p:sp>
      <p:sp>
        <p:nvSpPr>
          <p:cNvPr id="277" name="Google Shape;277;p46"/>
          <p:cNvSpPr txBox="1">
            <a:spLocks noGrp="1"/>
          </p:cNvSpPr>
          <p:nvPr>
            <p:ph type="body" idx="1"/>
          </p:nvPr>
        </p:nvSpPr>
        <p:spPr>
          <a:xfrm>
            <a:off x="336000" y="1397900"/>
            <a:ext cx="11520000" cy="47442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Char char="●"/>
            </a:pPr>
            <a:r>
              <a:rPr lang="en-US" sz="2200"/>
              <a:t>70% of respondents reported they </a:t>
            </a:r>
            <a:r>
              <a:rPr lang="en-US" sz="2200" b="1"/>
              <a:t>agreed</a:t>
            </a:r>
            <a:r>
              <a:rPr lang="en-US" sz="2200"/>
              <a:t> that CIVHC fully understood their business and analytical goals and rationale for requesting a data file </a:t>
            </a:r>
            <a:endParaRPr sz="2200"/>
          </a:p>
          <a:p>
            <a:pPr marL="914400" lvl="1" indent="-368300" algn="l" rtl="0">
              <a:lnSpc>
                <a:spcPct val="115000"/>
              </a:lnSpc>
              <a:spcBef>
                <a:spcPts val="0"/>
              </a:spcBef>
              <a:spcAft>
                <a:spcPts val="0"/>
              </a:spcAft>
              <a:buSzPts val="2200"/>
              <a:buChar char="○"/>
            </a:pPr>
            <a:r>
              <a:rPr lang="en-US" sz="2200"/>
              <a:t>Some customers commented that they were able to work very closely with CIVHC to receive the data that meet their needs. </a:t>
            </a:r>
            <a:endParaRPr sz="2200"/>
          </a:p>
          <a:p>
            <a:pPr marL="457200" lvl="0" indent="-368300" algn="l" rtl="0">
              <a:lnSpc>
                <a:spcPct val="115000"/>
              </a:lnSpc>
              <a:spcBef>
                <a:spcPts val="1000"/>
              </a:spcBef>
              <a:spcAft>
                <a:spcPts val="0"/>
              </a:spcAft>
              <a:buSzPts val="2200"/>
              <a:buChar char="●"/>
            </a:pPr>
            <a:r>
              <a:rPr lang="en-US" sz="2200"/>
              <a:t>4 respondents commented that the lack of CIVHC understanding of their business needs can lead to useless data</a:t>
            </a:r>
            <a:endParaRPr sz="2200"/>
          </a:p>
          <a:p>
            <a:pPr marL="914400" lvl="1" indent="-368300" algn="l" rtl="0">
              <a:lnSpc>
                <a:spcPct val="115000"/>
              </a:lnSpc>
              <a:spcBef>
                <a:spcPts val="0"/>
              </a:spcBef>
              <a:spcAft>
                <a:spcPts val="0"/>
              </a:spcAft>
              <a:buSzPts val="2200"/>
              <a:buChar char="○"/>
            </a:pPr>
            <a:r>
              <a:rPr lang="en-US" sz="2200"/>
              <a:t>This theme also came up in multiple internal HCPF staff interviews </a:t>
            </a:r>
            <a:endParaRPr sz="2200"/>
          </a:p>
          <a:p>
            <a:pPr marL="914400" lvl="1" indent="-368300" algn="l" rtl="0">
              <a:lnSpc>
                <a:spcPct val="115000"/>
              </a:lnSpc>
              <a:spcBef>
                <a:spcPts val="0"/>
              </a:spcBef>
              <a:spcAft>
                <a:spcPts val="0"/>
              </a:spcAft>
              <a:buSzPts val="2200"/>
              <a:buChar char="○"/>
            </a:pPr>
            <a:r>
              <a:rPr lang="en-US" sz="2200"/>
              <a:t>Suggestions included having a more thorough initial intake to better understand each project to improve efficiency and avoid unnecessary revisions at the end of a project</a:t>
            </a:r>
            <a:endParaRPr sz="2300"/>
          </a:p>
        </p:txBody>
      </p:sp>
      <p:sp>
        <p:nvSpPr>
          <p:cNvPr id="278" name="Google Shape;278;p46"/>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838200" y="0"/>
            <a:ext cx="10515600" cy="584100"/>
          </a:xfrm>
          <a:prstGeom prst="rect">
            <a:avLst/>
          </a:prstGeom>
          <a:noFill/>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sz="3600"/>
              <a:t>Key Observations: Usefulness </a:t>
            </a:r>
            <a:endParaRPr sz="3600"/>
          </a:p>
        </p:txBody>
      </p:sp>
      <p:sp>
        <p:nvSpPr>
          <p:cNvPr id="285" name="Google Shape;285;p47"/>
          <p:cNvSpPr txBox="1">
            <a:spLocks noGrp="1"/>
          </p:cNvSpPr>
          <p:nvPr>
            <p:ph type="body" idx="1"/>
          </p:nvPr>
        </p:nvSpPr>
        <p:spPr>
          <a:xfrm>
            <a:off x="132725" y="587400"/>
            <a:ext cx="11871600" cy="54975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Font typeface="Calibri"/>
              <a:buChar char="●"/>
            </a:pPr>
            <a:r>
              <a:rPr lang="en-US" sz="2000"/>
              <a:t>64% of data extract customers </a:t>
            </a:r>
            <a:r>
              <a:rPr lang="en-US" sz="2000" b="1"/>
              <a:t>agreed</a:t>
            </a:r>
            <a:r>
              <a:rPr lang="en-US" sz="2000"/>
              <a:t> the data file was complete, reliable, and useful</a:t>
            </a:r>
            <a:endParaRPr sz="2000"/>
          </a:p>
          <a:p>
            <a:pPr marL="457200" lvl="0" indent="-355600" algn="l" rtl="0">
              <a:lnSpc>
                <a:spcPct val="100000"/>
              </a:lnSpc>
              <a:spcBef>
                <a:spcPts val="0"/>
              </a:spcBef>
              <a:spcAft>
                <a:spcPts val="0"/>
              </a:spcAft>
              <a:buSzPts val="2000"/>
              <a:buFont typeface="Calibri"/>
              <a:buChar char="●"/>
            </a:pPr>
            <a:r>
              <a:rPr lang="en-US" sz="2000"/>
              <a:t>38% of public report users </a:t>
            </a:r>
            <a:r>
              <a:rPr lang="en-US" sz="2000" b="1"/>
              <a:t>agreed</a:t>
            </a:r>
            <a:r>
              <a:rPr lang="en-US" sz="2000"/>
              <a:t> public reports “help inform my health care decisions/decisions of my organization”   </a:t>
            </a:r>
            <a:endParaRPr sz="2000"/>
          </a:p>
          <a:p>
            <a:pPr marL="457200" lvl="0" indent="-355600" algn="l" rtl="0">
              <a:lnSpc>
                <a:spcPct val="100000"/>
              </a:lnSpc>
              <a:spcBef>
                <a:spcPts val="0"/>
              </a:spcBef>
              <a:spcAft>
                <a:spcPts val="0"/>
              </a:spcAft>
              <a:buSzPts val="2000"/>
              <a:buFont typeface="Calibri"/>
              <a:buChar char="●"/>
            </a:pPr>
            <a:r>
              <a:rPr lang="en-US" sz="2000"/>
              <a:t>78% of APCD Advisory Committee responses </a:t>
            </a:r>
            <a:r>
              <a:rPr lang="en-US" sz="2000" b="1"/>
              <a:t>agreed</a:t>
            </a:r>
            <a:r>
              <a:rPr lang="en-US" sz="2000"/>
              <a:t> public reports are timely, meaningful and useful </a:t>
            </a:r>
            <a:endParaRPr sz="2000"/>
          </a:p>
          <a:p>
            <a:pPr marL="457200" lvl="0" indent="-355600" algn="l" rtl="0">
              <a:lnSpc>
                <a:spcPct val="100000"/>
              </a:lnSpc>
              <a:spcBef>
                <a:spcPts val="0"/>
              </a:spcBef>
              <a:spcAft>
                <a:spcPts val="0"/>
              </a:spcAft>
              <a:buSzPts val="2000"/>
              <a:buFont typeface="Calibri"/>
              <a:buChar char="●"/>
            </a:pPr>
            <a:r>
              <a:rPr lang="en-US" sz="2000"/>
              <a:t>89% of APCD Advisory Committee responses </a:t>
            </a:r>
            <a:r>
              <a:rPr lang="en-US" sz="2000" b="1"/>
              <a:t>agreed</a:t>
            </a:r>
            <a:r>
              <a:rPr lang="en-US" sz="2000"/>
              <a:t> published reports are simple, intuitive and easy to understand</a:t>
            </a:r>
            <a:endParaRPr sz="2000"/>
          </a:p>
          <a:p>
            <a:pPr marL="457200" lvl="0" indent="-355600" algn="l" rtl="0">
              <a:lnSpc>
                <a:spcPct val="100000"/>
              </a:lnSpc>
              <a:spcBef>
                <a:spcPts val="0"/>
              </a:spcBef>
              <a:spcAft>
                <a:spcPts val="0"/>
              </a:spcAft>
              <a:buSzPts val="2000"/>
              <a:buFont typeface="Calibri"/>
              <a:buChar char="●"/>
            </a:pPr>
            <a:r>
              <a:rPr lang="en-US" sz="2000"/>
              <a:t>56% of APCD Advisory Committee responses </a:t>
            </a:r>
            <a:r>
              <a:rPr lang="en-US" sz="2000" b="1"/>
              <a:t>neither agreed nor disagreed</a:t>
            </a:r>
            <a:r>
              <a:rPr lang="en-US" sz="2000"/>
              <a:t> that public reports of health care quality and performance measures stimulate improvements in care delivery and inform decisions by customers, public and private purchasers, and policymakers</a:t>
            </a:r>
            <a:endParaRPr sz="2000"/>
          </a:p>
          <a:p>
            <a:pPr marL="457200" lvl="0" indent="-355600" algn="l" rtl="0">
              <a:lnSpc>
                <a:spcPct val="100000"/>
              </a:lnSpc>
              <a:spcBef>
                <a:spcPts val="0"/>
              </a:spcBef>
              <a:spcAft>
                <a:spcPts val="0"/>
              </a:spcAft>
              <a:buSzPts val="2000"/>
              <a:buFont typeface="Trebuchet MS"/>
              <a:buChar char="●"/>
            </a:pPr>
            <a:r>
              <a:rPr lang="en-US" sz="2000"/>
              <a:t>3 customers commented that public facing dashboards generated by CIVHC are easy to use</a:t>
            </a:r>
            <a:endParaRPr sz="2000"/>
          </a:p>
          <a:p>
            <a:pPr marL="914400" lvl="1" indent="-342900" algn="l" rtl="0">
              <a:lnSpc>
                <a:spcPct val="100000"/>
              </a:lnSpc>
              <a:spcBef>
                <a:spcPts val="0"/>
              </a:spcBef>
              <a:spcAft>
                <a:spcPts val="0"/>
              </a:spcAft>
              <a:buSzPts val="1800"/>
              <a:buFont typeface="Trebuchet MS"/>
              <a:buChar char="○"/>
            </a:pPr>
            <a:r>
              <a:rPr lang="en-US" sz="1800"/>
              <a:t>Small number of customers shared it was difficult to interpret data and use without more context and documentation suggesting it would be helpful for reports to be written more user-friendly for those unfamiliar with APCD data  </a:t>
            </a:r>
            <a:endParaRPr sz="1800"/>
          </a:p>
          <a:p>
            <a:pPr marL="457200" lvl="0" indent="-355600" algn="l" rtl="0">
              <a:lnSpc>
                <a:spcPct val="100000"/>
              </a:lnSpc>
              <a:spcBef>
                <a:spcPts val="0"/>
              </a:spcBef>
              <a:spcAft>
                <a:spcPts val="0"/>
              </a:spcAft>
              <a:buSzPts val="2000"/>
              <a:buFont typeface="Trebuchet MS"/>
              <a:buChar char="●"/>
            </a:pPr>
            <a:r>
              <a:rPr lang="en-US" sz="2000"/>
              <a:t>173% increase in public reporting by CIVHC between 2018 and 2023 (15 to 41) </a:t>
            </a:r>
            <a:endParaRPr sz="2000"/>
          </a:p>
          <a:p>
            <a:pPr marL="914400" lvl="1" indent="-342900" algn="l" rtl="0">
              <a:lnSpc>
                <a:spcPct val="100000"/>
              </a:lnSpc>
              <a:spcBef>
                <a:spcPts val="0"/>
              </a:spcBef>
              <a:spcAft>
                <a:spcPts val="0"/>
              </a:spcAft>
              <a:buSzPts val="1800"/>
              <a:buFont typeface="Trebuchet MS"/>
              <a:buChar char="○"/>
            </a:pPr>
            <a:r>
              <a:rPr lang="en-US" sz="1800"/>
              <a:t>Effort to expand accessibility through infographics, free downloadable data files, and other public products</a:t>
            </a:r>
            <a:endParaRPr sz="1800"/>
          </a:p>
          <a:p>
            <a:pPr marL="914400" lvl="1" indent="-342900" algn="l" rtl="0">
              <a:lnSpc>
                <a:spcPct val="100000"/>
              </a:lnSpc>
              <a:spcBef>
                <a:spcPts val="0"/>
              </a:spcBef>
              <a:spcAft>
                <a:spcPts val="0"/>
              </a:spcAft>
              <a:buSzPts val="1800"/>
              <a:buFont typeface="Trebuchet MS"/>
              <a:buChar char="○"/>
            </a:pPr>
            <a:r>
              <a:rPr lang="en-US" sz="1800"/>
              <a:t>Improve access to the information CIVHC creates from the CO APCD</a:t>
            </a:r>
            <a:endParaRPr sz="1800"/>
          </a:p>
          <a:p>
            <a:pPr marL="914400" lvl="1" indent="-342900" algn="l" rtl="0">
              <a:lnSpc>
                <a:spcPct val="100000"/>
              </a:lnSpc>
              <a:spcBef>
                <a:spcPts val="0"/>
              </a:spcBef>
              <a:spcAft>
                <a:spcPts val="0"/>
              </a:spcAft>
              <a:buSzPts val="1800"/>
              <a:buFont typeface="Trebuchet MS"/>
              <a:buChar char="○"/>
            </a:pPr>
            <a:r>
              <a:rPr lang="en-US" sz="1800"/>
              <a:t>Reduce the financial threshold to access CO APCD data</a:t>
            </a:r>
            <a:endParaRPr sz="1800"/>
          </a:p>
        </p:txBody>
      </p:sp>
      <p:sp>
        <p:nvSpPr>
          <p:cNvPr id="286" name="Google Shape;286;p47"/>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8"/>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graphicFrame>
        <p:nvGraphicFramePr>
          <p:cNvPr id="293" name="Google Shape;293;p48"/>
          <p:cNvGraphicFramePr/>
          <p:nvPr/>
        </p:nvGraphicFramePr>
        <p:xfrm>
          <a:off x="556425" y="1178050"/>
          <a:ext cx="11079150" cy="5035128"/>
        </p:xfrm>
        <a:graphic>
          <a:graphicData uri="http://schemas.openxmlformats.org/drawingml/2006/table">
            <a:tbl>
              <a:tblPr>
                <a:noFill/>
              </a:tblPr>
              <a:tblGrid>
                <a:gridCol w="1498950">
                  <a:extLst>
                    <a:ext uri="{9D8B030D-6E8A-4147-A177-3AD203B41FA5}">
                      <a16:colId xmlns:a16="http://schemas.microsoft.com/office/drawing/2014/main" val="20000"/>
                    </a:ext>
                  </a:extLst>
                </a:gridCol>
                <a:gridCol w="5195350">
                  <a:extLst>
                    <a:ext uri="{9D8B030D-6E8A-4147-A177-3AD203B41FA5}">
                      <a16:colId xmlns:a16="http://schemas.microsoft.com/office/drawing/2014/main" val="20001"/>
                    </a:ext>
                  </a:extLst>
                </a:gridCol>
                <a:gridCol w="2208400">
                  <a:extLst>
                    <a:ext uri="{9D8B030D-6E8A-4147-A177-3AD203B41FA5}">
                      <a16:colId xmlns:a16="http://schemas.microsoft.com/office/drawing/2014/main" val="20002"/>
                    </a:ext>
                  </a:extLst>
                </a:gridCol>
                <a:gridCol w="2176450">
                  <a:extLst>
                    <a:ext uri="{9D8B030D-6E8A-4147-A177-3AD203B41FA5}">
                      <a16:colId xmlns:a16="http://schemas.microsoft.com/office/drawing/2014/main" val="20003"/>
                    </a:ext>
                  </a:extLst>
                </a:gridCol>
              </a:tblGrid>
              <a:tr h="345900">
                <a:tc>
                  <a:txBody>
                    <a:bodyPr/>
                    <a:lstStyle/>
                    <a:p>
                      <a:pPr marL="63500" marR="63500" lvl="0" indent="0" algn="ctr" rtl="0">
                        <a:lnSpc>
                          <a:spcPct val="115000"/>
                        </a:lnSpc>
                        <a:spcBef>
                          <a:spcPts val="0"/>
                        </a:spcBef>
                        <a:spcAft>
                          <a:spcPts val="0"/>
                        </a:spcAft>
                        <a:buNone/>
                      </a:pPr>
                      <a:r>
                        <a:rPr lang="en-US" sz="1800" b="1">
                          <a:latin typeface="Trebuchet MS"/>
                          <a:ea typeface="Trebuchet MS"/>
                          <a:cs typeface="Trebuchet MS"/>
                          <a:sym typeface="Trebuchet MS"/>
                        </a:rPr>
                        <a:t>Month</a:t>
                      </a:r>
                      <a:r>
                        <a:rPr lang="en-US" sz="1800">
                          <a:latin typeface="Trebuchet MS"/>
                          <a:ea typeface="Trebuchet MS"/>
                          <a:cs typeface="Trebuchet MS"/>
                          <a:sym typeface="Trebuchet MS"/>
                        </a:rPr>
                        <a:t> </a:t>
                      </a:r>
                      <a:endParaRPr sz="1800">
                        <a:latin typeface="Trebuchet MS"/>
                        <a:ea typeface="Trebuchet MS"/>
                        <a:cs typeface="Trebuchet MS"/>
                        <a:sym typeface="Trebuchet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63500" marR="63500" lvl="0" indent="0" algn="ctr" rtl="0">
                        <a:lnSpc>
                          <a:spcPct val="115000"/>
                        </a:lnSpc>
                        <a:spcBef>
                          <a:spcPts val="0"/>
                        </a:spcBef>
                        <a:spcAft>
                          <a:spcPts val="0"/>
                        </a:spcAft>
                        <a:buNone/>
                      </a:pPr>
                      <a:r>
                        <a:rPr lang="en-US" sz="1800" b="1">
                          <a:latin typeface="Trebuchet MS"/>
                          <a:ea typeface="Trebuchet MS"/>
                          <a:cs typeface="Trebuchet MS"/>
                          <a:sym typeface="Trebuchet MS"/>
                        </a:rPr>
                        <a:t>Data to Drive Decisions Webinar</a:t>
                      </a:r>
                      <a:r>
                        <a:rPr lang="en-US" sz="1800">
                          <a:latin typeface="Trebuchet MS"/>
                          <a:ea typeface="Trebuchet MS"/>
                          <a:cs typeface="Trebuchet MS"/>
                          <a:sym typeface="Trebuchet MS"/>
                        </a:rPr>
                        <a:t> </a:t>
                      </a:r>
                      <a:endParaRPr sz="1800">
                        <a:latin typeface="Trebuchet MS"/>
                        <a:ea typeface="Trebuchet MS"/>
                        <a:cs typeface="Trebuchet MS"/>
                        <a:sym typeface="Trebuchet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63500" marR="63500" lvl="0" indent="0" algn="ctr" rtl="0">
                        <a:lnSpc>
                          <a:spcPct val="115000"/>
                        </a:lnSpc>
                        <a:spcBef>
                          <a:spcPts val="0"/>
                        </a:spcBef>
                        <a:spcAft>
                          <a:spcPts val="0"/>
                        </a:spcAft>
                        <a:buNone/>
                      </a:pPr>
                      <a:r>
                        <a:rPr lang="en-US" sz="1800" b="1">
                          <a:latin typeface="Trebuchet MS"/>
                          <a:ea typeface="Trebuchet MS"/>
                          <a:cs typeface="Trebuchet MS"/>
                          <a:sym typeface="Trebuchet MS"/>
                        </a:rPr>
                        <a:t>Registered</a:t>
                      </a:r>
                      <a:r>
                        <a:rPr lang="en-US" sz="1800">
                          <a:latin typeface="Trebuchet MS"/>
                          <a:ea typeface="Trebuchet MS"/>
                          <a:cs typeface="Trebuchet MS"/>
                          <a:sym typeface="Trebuchet MS"/>
                        </a:rPr>
                        <a:t> </a:t>
                      </a:r>
                      <a:endParaRPr sz="1800">
                        <a:latin typeface="Trebuchet MS"/>
                        <a:ea typeface="Trebuchet MS"/>
                        <a:cs typeface="Trebuchet MS"/>
                        <a:sym typeface="Trebuchet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63500" marR="63500" lvl="0" indent="0" algn="ctr" rtl="0">
                        <a:lnSpc>
                          <a:spcPct val="115000"/>
                        </a:lnSpc>
                        <a:spcBef>
                          <a:spcPts val="0"/>
                        </a:spcBef>
                        <a:spcAft>
                          <a:spcPts val="0"/>
                        </a:spcAft>
                        <a:buNone/>
                      </a:pPr>
                      <a:r>
                        <a:rPr lang="en-US" sz="1800" b="1">
                          <a:latin typeface="Trebuchet MS"/>
                          <a:ea typeface="Trebuchet MS"/>
                          <a:cs typeface="Trebuchet MS"/>
                          <a:sym typeface="Trebuchet MS"/>
                        </a:rPr>
                        <a:t>Attended</a:t>
                      </a:r>
                      <a:r>
                        <a:rPr lang="en-US" sz="1800">
                          <a:latin typeface="Trebuchet MS"/>
                          <a:ea typeface="Trebuchet MS"/>
                          <a:cs typeface="Trebuchet MS"/>
                          <a:sym typeface="Trebuchet MS"/>
                        </a:rPr>
                        <a:t> </a:t>
                      </a:r>
                      <a:endParaRPr sz="1800">
                        <a:latin typeface="Trebuchet MS"/>
                        <a:ea typeface="Trebuchet MS"/>
                        <a:cs typeface="Trebuchet MS"/>
                        <a:sym typeface="Trebuchet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55450">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Jul-22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Shifting from Fee-for-Service in CO</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157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84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1250">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Sep-22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Using Data to Reduce Low Value Care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71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36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8550">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Jan-23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Telehealth in Colorado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111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50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8550">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Feb-23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Provider Payment Tool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93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46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8550">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Apr-23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Health Equity Analysis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111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59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68550">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May-23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The Community Dashboard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98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40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9925">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Sep-23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Best Practices and Challenges in Addressing Low Value Care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89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35 </a:t>
                      </a:r>
                      <a:endParaRPr sz="1800">
                        <a:latin typeface="Trebuchet MS"/>
                        <a:ea typeface="Trebuchet MS"/>
                        <a:cs typeface="Trebuchet MS"/>
                        <a:sym typeface="Trebuchet M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Oct-23 </a:t>
                      </a:r>
                      <a:endParaRPr sz="1800">
                        <a:latin typeface="Trebuchet MS"/>
                        <a:ea typeface="Trebuchet MS"/>
                        <a:cs typeface="Trebuchet MS"/>
                        <a:sym typeface="Trebuchet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Curbing Prescription Drug Costs in CO </a:t>
                      </a:r>
                      <a:endParaRPr sz="1800">
                        <a:latin typeface="Trebuchet MS"/>
                        <a:ea typeface="Trebuchet MS"/>
                        <a:cs typeface="Trebuchet MS"/>
                        <a:sym typeface="Trebuchet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113 </a:t>
                      </a:r>
                      <a:endParaRPr sz="1800">
                        <a:latin typeface="Trebuchet MS"/>
                        <a:ea typeface="Trebuchet MS"/>
                        <a:cs typeface="Trebuchet MS"/>
                        <a:sym typeface="Trebuchet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US" sz="1800">
                          <a:latin typeface="Trebuchet MS"/>
                          <a:ea typeface="Trebuchet MS"/>
                          <a:cs typeface="Trebuchet MS"/>
                          <a:sym typeface="Trebuchet MS"/>
                        </a:rPr>
                        <a:t>62 </a:t>
                      </a:r>
                      <a:endParaRPr sz="1800">
                        <a:latin typeface="Trebuchet MS"/>
                        <a:ea typeface="Trebuchet MS"/>
                        <a:cs typeface="Trebuchet MS"/>
                        <a:sym typeface="Trebuchet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63500" marR="63500" lvl="0" indent="0" algn="l" rtl="0">
                        <a:lnSpc>
                          <a:spcPct val="115000"/>
                        </a:lnSpc>
                        <a:spcBef>
                          <a:spcPts val="0"/>
                        </a:spcBef>
                        <a:spcAft>
                          <a:spcPts val="0"/>
                        </a:spcAft>
                        <a:buNone/>
                      </a:pPr>
                      <a:r>
                        <a:rPr lang="en-US" sz="1800">
                          <a:latin typeface="Trebuchet MS"/>
                          <a:ea typeface="Trebuchet MS"/>
                          <a:cs typeface="Trebuchet MS"/>
                          <a:sym typeface="Trebuchet MS"/>
                        </a:rPr>
                        <a:t> </a:t>
                      </a:r>
                      <a:endParaRPr sz="1800">
                        <a:latin typeface="Trebuchet MS"/>
                        <a:ea typeface="Trebuchet MS"/>
                        <a:cs typeface="Trebuchet MS"/>
                        <a:sym typeface="Trebuchet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63500" marR="63500" lvl="0" indent="0" algn="ctr" rtl="0">
                        <a:lnSpc>
                          <a:spcPct val="115000"/>
                        </a:lnSpc>
                        <a:spcBef>
                          <a:spcPts val="0"/>
                        </a:spcBef>
                        <a:spcAft>
                          <a:spcPts val="0"/>
                        </a:spcAft>
                        <a:buNone/>
                      </a:pPr>
                      <a:r>
                        <a:rPr lang="en-US" sz="1800" b="1">
                          <a:latin typeface="Trebuchet MS"/>
                          <a:ea typeface="Trebuchet MS"/>
                          <a:cs typeface="Trebuchet MS"/>
                          <a:sym typeface="Trebuchet MS"/>
                        </a:rPr>
                        <a:t>Average</a:t>
                      </a:r>
                      <a:r>
                        <a:rPr lang="en-US" sz="1800">
                          <a:latin typeface="Trebuchet MS"/>
                          <a:ea typeface="Trebuchet MS"/>
                          <a:cs typeface="Trebuchet MS"/>
                          <a:sym typeface="Trebuchet MS"/>
                        </a:rPr>
                        <a:t> </a:t>
                      </a:r>
                      <a:endParaRPr sz="1800">
                        <a:latin typeface="Trebuchet MS"/>
                        <a:ea typeface="Trebuchet MS"/>
                        <a:cs typeface="Trebuchet MS"/>
                        <a:sym typeface="Trebuchet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63500" marR="63500" lvl="0" indent="0" algn="ctr" rtl="0">
                        <a:lnSpc>
                          <a:spcPct val="115000"/>
                        </a:lnSpc>
                        <a:spcBef>
                          <a:spcPts val="0"/>
                        </a:spcBef>
                        <a:spcAft>
                          <a:spcPts val="0"/>
                        </a:spcAft>
                        <a:buNone/>
                      </a:pPr>
                      <a:r>
                        <a:rPr lang="en-US" sz="1800" b="1">
                          <a:latin typeface="Trebuchet MS"/>
                          <a:ea typeface="Trebuchet MS"/>
                          <a:cs typeface="Trebuchet MS"/>
                          <a:sym typeface="Trebuchet MS"/>
                        </a:rPr>
                        <a:t>105</a:t>
                      </a:r>
                      <a:r>
                        <a:rPr lang="en-US" sz="1800">
                          <a:latin typeface="Trebuchet MS"/>
                          <a:ea typeface="Trebuchet MS"/>
                          <a:cs typeface="Trebuchet MS"/>
                          <a:sym typeface="Trebuchet MS"/>
                        </a:rPr>
                        <a:t> </a:t>
                      </a:r>
                      <a:endParaRPr sz="1800">
                        <a:latin typeface="Trebuchet MS"/>
                        <a:ea typeface="Trebuchet MS"/>
                        <a:cs typeface="Trebuchet MS"/>
                        <a:sym typeface="Trebuchet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63500" marR="63500" lvl="0" indent="0" algn="ctr" rtl="0">
                        <a:lnSpc>
                          <a:spcPct val="115000"/>
                        </a:lnSpc>
                        <a:spcBef>
                          <a:spcPts val="0"/>
                        </a:spcBef>
                        <a:spcAft>
                          <a:spcPts val="0"/>
                        </a:spcAft>
                        <a:buNone/>
                      </a:pPr>
                      <a:r>
                        <a:rPr lang="en-US" sz="1800" b="1">
                          <a:latin typeface="Trebuchet MS"/>
                          <a:ea typeface="Trebuchet MS"/>
                          <a:cs typeface="Trebuchet MS"/>
                          <a:sym typeface="Trebuchet MS"/>
                        </a:rPr>
                        <a:t>52</a:t>
                      </a:r>
                      <a:r>
                        <a:rPr lang="en-US" sz="1800">
                          <a:latin typeface="Trebuchet MS"/>
                          <a:ea typeface="Trebuchet MS"/>
                          <a:cs typeface="Trebuchet MS"/>
                          <a:sym typeface="Trebuchet MS"/>
                        </a:rPr>
                        <a:t> </a:t>
                      </a:r>
                      <a:endParaRPr sz="1800">
                        <a:latin typeface="Trebuchet MS"/>
                        <a:ea typeface="Trebuchet MS"/>
                        <a:cs typeface="Trebuchet MS"/>
                        <a:sym typeface="Trebuchet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
        <p:nvSpPr>
          <p:cNvPr id="294" name="Google Shape;294;p48"/>
          <p:cNvSpPr txBox="1"/>
          <p:nvPr/>
        </p:nvSpPr>
        <p:spPr>
          <a:xfrm>
            <a:off x="678300" y="0"/>
            <a:ext cx="10835400" cy="12315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1" i="0" u="none" strike="noStrike" kern="0" cap="none" spc="0" normalizeH="0" baseline="0" noProof="0">
                <a:ln>
                  <a:noFill/>
                </a:ln>
                <a:solidFill>
                  <a:srgbClr val="001970"/>
                </a:solidFill>
                <a:effectLst/>
                <a:uLnTx/>
                <a:uFillTx/>
                <a:latin typeface="Trebuchet MS"/>
                <a:ea typeface="Trebuchet MS"/>
                <a:cs typeface="Trebuchet MS"/>
                <a:sym typeface="Trebuchet MS"/>
              </a:rPr>
              <a:t>Insights on volume, utilization, and attendance for various public webinars</a:t>
            </a:r>
            <a:endParaRPr kumimoji="0" sz="3400" b="1" i="0" u="none" strike="noStrike" kern="0" cap="none" spc="0" normalizeH="0" baseline="0" noProof="0">
              <a:ln>
                <a:noFill/>
              </a:ln>
              <a:solidFill>
                <a:srgbClr val="001970"/>
              </a:solidFill>
              <a:effectLst/>
              <a:uLnTx/>
              <a:uFillTx/>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AD9365-677D-42C1-8535-23A330011B10}"/>
              </a:ext>
            </a:extLst>
          </p:cNvPr>
          <p:cNvSpPr>
            <a:spLocks noGrp="1"/>
          </p:cNvSpPr>
          <p:nvPr>
            <p:ph type="sldNum" sz="quarter" idx="11"/>
          </p:nvPr>
        </p:nvSpPr>
        <p:spPr/>
        <p:txBody>
          <a:bodyPr/>
          <a:lstStyle/>
          <a:p>
            <a:fld id="{9ACBF9FD-0A59-4681-978E-0C5C6EBEA146}" type="slidenum">
              <a:rPr lang="en-US" smtClean="0"/>
              <a:t>5</a:t>
            </a:fld>
            <a:endParaRPr lang="en-US" dirty="0"/>
          </a:p>
        </p:txBody>
      </p:sp>
      <p:sp>
        <p:nvSpPr>
          <p:cNvPr id="3" name="Title 2">
            <a:extLst>
              <a:ext uri="{FF2B5EF4-FFF2-40B4-BE49-F238E27FC236}">
                <a16:creationId xmlns:a16="http://schemas.microsoft.com/office/drawing/2014/main" id="{AD133847-DC59-4C47-B517-882807138FCE}"/>
              </a:ext>
            </a:extLst>
          </p:cNvPr>
          <p:cNvSpPr>
            <a:spLocks noGrp="1"/>
          </p:cNvSpPr>
          <p:nvPr>
            <p:ph type="title"/>
          </p:nvPr>
        </p:nvSpPr>
        <p:spPr/>
        <p:txBody>
          <a:bodyPr/>
          <a:lstStyle/>
          <a:p>
            <a:r>
              <a:rPr lang="en-US" dirty="0"/>
              <a:t>Next Steps for Nominations/Elections</a:t>
            </a:r>
          </a:p>
        </p:txBody>
      </p:sp>
      <p:sp>
        <p:nvSpPr>
          <p:cNvPr id="4" name="Content Placeholder 3">
            <a:extLst>
              <a:ext uri="{FF2B5EF4-FFF2-40B4-BE49-F238E27FC236}">
                <a16:creationId xmlns:a16="http://schemas.microsoft.com/office/drawing/2014/main" id="{9D127721-1B8F-4621-A030-FB2D81E572A2}"/>
              </a:ext>
            </a:extLst>
          </p:cNvPr>
          <p:cNvSpPr>
            <a:spLocks noGrp="1"/>
          </p:cNvSpPr>
          <p:nvPr>
            <p:ph idx="1"/>
          </p:nvPr>
        </p:nvSpPr>
        <p:spPr/>
        <p:txBody>
          <a:bodyPr/>
          <a:lstStyle/>
          <a:p>
            <a:r>
              <a:rPr lang="en-US" dirty="0"/>
              <a:t>Minimum of one year on the Committee to be nominated</a:t>
            </a:r>
          </a:p>
          <a:p>
            <a:r>
              <a:rPr lang="en-US" dirty="0"/>
              <a:t>CIVHC will send out call for nominations by 3/15</a:t>
            </a:r>
          </a:p>
          <a:p>
            <a:r>
              <a:rPr lang="en-US" dirty="0"/>
              <a:t>Submit nominations (self-nomination or otherwise) via email by 3/19</a:t>
            </a:r>
          </a:p>
          <a:p>
            <a:r>
              <a:rPr lang="en-US" dirty="0"/>
              <a:t>Will send out a voting mechanism if we receive multiple nominations for the same role</a:t>
            </a:r>
          </a:p>
          <a:p>
            <a:r>
              <a:rPr lang="en-US" dirty="0"/>
              <a:t>New chair positions will work with current chairs to assist with June meeting with full transition </a:t>
            </a:r>
            <a:r>
              <a:rPr lang="en-US"/>
              <a:t>starting September 2024</a:t>
            </a:r>
          </a:p>
        </p:txBody>
      </p:sp>
    </p:spTree>
    <p:extLst>
      <p:ext uri="{BB962C8B-B14F-4D97-AF65-F5344CB8AC3E}">
        <p14:creationId xmlns:p14="http://schemas.microsoft.com/office/powerpoint/2010/main" val="1151785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6719500" y="91300"/>
            <a:ext cx="5472600" cy="6137100"/>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Clr>
                <a:schemeClr val="dk1"/>
              </a:buClr>
              <a:buSzPts val="2200"/>
              <a:buChar char="●"/>
            </a:pPr>
            <a:r>
              <a:rPr lang="en-US" sz="2200" b="0">
                <a:solidFill>
                  <a:schemeClr val="dk1"/>
                </a:solidFill>
              </a:rPr>
              <a:t>Opportunity to review the number of users by report to consider focusing on reports used most often to further maximize their usefulness and accuracy</a:t>
            </a:r>
            <a:endParaRPr sz="2200" b="0">
              <a:solidFill>
                <a:schemeClr val="dk1"/>
              </a:solidFill>
            </a:endParaRPr>
          </a:p>
          <a:p>
            <a:pPr marL="457200" lvl="0" indent="-368300" algn="l" rtl="0">
              <a:lnSpc>
                <a:spcPct val="100000"/>
              </a:lnSpc>
              <a:spcBef>
                <a:spcPts val="1000"/>
              </a:spcBef>
              <a:spcAft>
                <a:spcPts val="0"/>
              </a:spcAft>
              <a:buClr>
                <a:schemeClr val="dk1"/>
              </a:buClr>
              <a:buSzPts val="2200"/>
              <a:buChar char="●"/>
            </a:pPr>
            <a:r>
              <a:rPr lang="en-US" sz="2200" b="0">
                <a:solidFill>
                  <a:schemeClr val="dk1"/>
                </a:solidFill>
              </a:rPr>
              <a:t>Recommend CIVHC collaborates with the APCD Advisory Committee and HCPF to plan the release of future public reports</a:t>
            </a:r>
            <a:endParaRPr sz="2200" b="0">
              <a:solidFill>
                <a:schemeClr val="dk1"/>
              </a:solidFill>
            </a:endParaRPr>
          </a:p>
          <a:p>
            <a:pPr marL="457200" lvl="0" indent="-368300" algn="l" rtl="0">
              <a:lnSpc>
                <a:spcPct val="100000"/>
              </a:lnSpc>
              <a:spcBef>
                <a:spcPts val="1000"/>
              </a:spcBef>
              <a:spcAft>
                <a:spcPts val="1000"/>
              </a:spcAft>
              <a:buClr>
                <a:schemeClr val="dk1"/>
              </a:buClr>
              <a:buSzPts val="2200"/>
              <a:buChar char="●"/>
            </a:pPr>
            <a:r>
              <a:rPr lang="en-US" sz="2200" b="0">
                <a:solidFill>
                  <a:schemeClr val="dk1"/>
                </a:solidFill>
              </a:rPr>
              <a:t>HCPF recognizes and is working with CIVHC leadership to balance and prioritize the demands for various analysis and reporting with available funding, while identifying opportunities for additional funding </a:t>
            </a:r>
            <a:endParaRPr sz="2200" b="0">
              <a:solidFill>
                <a:schemeClr val="dk1"/>
              </a:solidFill>
            </a:endParaRPr>
          </a:p>
        </p:txBody>
      </p:sp>
      <p:sp>
        <p:nvSpPr>
          <p:cNvPr id="301" name="Google Shape;301;p49"/>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pic>
        <p:nvPicPr>
          <p:cNvPr id="302" name="Google Shape;302;p49"/>
          <p:cNvPicPr preferRelativeResize="0"/>
          <p:nvPr/>
        </p:nvPicPr>
        <p:blipFill>
          <a:blip r:embed="rId3">
            <a:alphaModFix/>
          </a:blip>
          <a:stretch>
            <a:fillRect/>
          </a:stretch>
        </p:blipFill>
        <p:spPr>
          <a:xfrm>
            <a:off x="212675" y="-3"/>
            <a:ext cx="6506834" cy="68579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0"/>
          <p:cNvSpPr txBox="1">
            <a:spLocks noGrp="1"/>
          </p:cNvSpPr>
          <p:nvPr>
            <p:ph type="body" idx="1"/>
          </p:nvPr>
        </p:nvSpPr>
        <p:spPr>
          <a:xfrm>
            <a:off x="199625" y="1245500"/>
            <a:ext cx="11992500" cy="5052000"/>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Calibri"/>
              <a:buChar char="●"/>
            </a:pPr>
            <a:r>
              <a:rPr lang="en-US" sz="2200"/>
              <a:t>64% of data extract customers </a:t>
            </a:r>
            <a:r>
              <a:rPr lang="en-US" sz="2200" b="1"/>
              <a:t>agreed</a:t>
            </a:r>
            <a:r>
              <a:rPr lang="en-US" sz="2200"/>
              <a:t> downloading the data file was easy and efficient and </a:t>
            </a:r>
            <a:r>
              <a:rPr lang="en-US" sz="2200" b="1"/>
              <a:t>agreed</a:t>
            </a:r>
            <a:r>
              <a:rPr lang="en-US" sz="2200"/>
              <a:t> that CIVHC provided a useful data dictionary   </a:t>
            </a:r>
            <a:endParaRPr sz="2200"/>
          </a:p>
          <a:p>
            <a:pPr marL="457200" lvl="0" indent="-368300" algn="l" rtl="0">
              <a:lnSpc>
                <a:spcPct val="100000"/>
              </a:lnSpc>
              <a:spcBef>
                <a:spcPts val="1000"/>
              </a:spcBef>
              <a:spcAft>
                <a:spcPts val="0"/>
              </a:spcAft>
              <a:buSzPts val="2200"/>
              <a:buFont typeface="Calibri"/>
              <a:buChar char="●"/>
            </a:pPr>
            <a:r>
              <a:rPr lang="en-US" sz="2200"/>
              <a:t>57% of data extract customers </a:t>
            </a:r>
            <a:r>
              <a:rPr lang="en-US" sz="2200" b="1"/>
              <a:t>agreed</a:t>
            </a:r>
            <a:r>
              <a:rPr lang="en-US" sz="2200"/>
              <a:t> they received useful information about data table structures and relationships </a:t>
            </a:r>
            <a:endParaRPr sz="2200"/>
          </a:p>
          <a:p>
            <a:pPr marL="457200" lvl="0" indent="-368300" algn="l" rtl="0">
              <a:lnSpc>
                <a:spcPct val="100000"/>
              </a:lnSpc>
              <a:spcBef>
                <a:spcPts val="1000"/>
              </a:spcBef>
              <a:spcAft>
                <a:spcPts val="0"/>
              </a:spcAft>
              <a:buSzPts val="2200"/>
              <a:buFont typeface="Calibri"/>
              <a:buChar char="●"/>
            </a:pPr>
            <a:r>
              <a:rPr lang="en-US" sz="2200"/>
              <a:t>62% of custom report customers </a:t>
            </a:r>
            <a:r>
              <a:rPr lang="en-US" sz="2200" b="1"/>
              <a:t>agreed</a:t>
            </a:r>
            <a:r>
              <a:rPr lang="en-US" sz="2200"/>
              <a:t> they received sufficient and useful documentation about the methodology and APCD data caveats</a:t>
            </a:r>
            <a:endParaRPr sz="2200"/>
          </a:p>
          <a:p>
            <a:pPr marL="914400" lvl="1" indent="-368300" algn="l" rtl="0">
              <a:lnSpc>
                <a:spcPct val="100000"/>
              </a:lnSpc>
              <a:spcBef>
                <a:spcPts val="0"/>
              </a:spcBef>
              <a:spcAft>
                <a:spcPts val="0"/>
              </a:spcAft>
              <a:buSzPts val="2200"/>
              <a:buFont typeface="Calibri"/>
              <a:buChar char="○"/>
            </a:pPr>
            <a:r>
              <a:rPr lang="en-US" sz="2200"/>
              <a:t>36% (5 individuals) </a:t>
            </a:r>
            <a:r>
              <a:rPr lang="en-US" sz="2200" b="1"/>
              <a:t>neither agreed nor disagreed</a:t>
            </a:r>
            <a:r>
              <a:rPr lang="en-US" sz="2200"/>
              <a:t>  </a:t>
            </a:r>
            <a:endParaRPr sz="2200"/>
          </a:p>
          <a:p>
            <a:pPr marL="457200" lvl="0" indent="-368300" algn="l" rtl="0">
              <a:lnSpc>
                <a:spcPct val="100000"/>
              </a:lnSpc>
              <a:spcBef>
                <a:spcPts val="1000"/>
              </a:spcBef>
              <a:spcAft>
                <a:spcPts val="0"/>
              </a:spcAft>
              <a:buSzPts val="2200"/>
              <a:buFont typeface="Trebuchet MS"/>
              <a:buChar char="●"/>
            </a:pPr>
            <a:r>
              <a:rPr lang="en-US" sz="2200"/>
              <a:t>6 individuals commented they did not see documentation related to the requested report and requested a useful data dictionary, definitions and associated values, methodology and how to use or interpret data</a:t>
            </a:r>
            <a:endParaRPr sz="2200"/>
          </a:p>
          <a:p>
            <a:pPr marL="457200" lvl="0" indent="-368300" algn="l" rtl="0">
              <a:lnSpc>
                <a:spcPct val="100000"/>
              </a:lnSpc>
              <a:spcBef>
                <a:spcPts val="1000"/>
              </a:spcBef>
              <a:spcAft>
                <a:spcPts val="0"/>
              </a:spcAft>
              <a:buSzPts val="2200"/>
              <a:buFont typeface="Trebuchet MS"/>
              <a:buChar char="●"/>
            </a:pPr>
            <a:r>
              <a:rPr lang="en-US" sz="2200"/>
              <a:t>Some customers commented that it would be helpful to have more documentation of any underlying data issue, such as any submitter issues</a:t>
            </a:r>
            <a:endParaRPr sz="2200"/>
          </a:p>
          <a:p>
            <a:pPr marL="0" lvl="0" indent="0" algn="l" rtl="0">
              <a:lnSpc>
                <a:spcPct val="100000"/>
              </a:lnSpc>
              <a:spcBef>
                <a:spcPts val="1000"/>
              </a:spcBef>
              <a:spcAft>
                <a:spcPts val="0"/>
              </a:spcAft>
              <a:buNone/>
            </a:pPr>
            <a:endParaRPr sz="2100"/>
          </a:p>
        </p:txBody>
      </p:sp>
      <p:sp>
        <p:nvSpPr>
          <p:cNvPr id="309" name="Google Shape;309;p50"/>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
        <p:nvSpPr>
          <p:cNvPr id="310" name="Google Shape;310;p50"/>
          <p:cNvSpPr txBox="1">
            <a:spLocks noGrp="1"/>
          </p:cNvSpPr>
          <p:nvPr>
            <p:ph type="title"/>
          </p:nvPr>
        </p:nvSpPr>
        <p:spPr>
          <a:xfrm>
            <a:off x="838200" y="37697"/>
            <a:ext cx="10515600" cy="1207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a:t>Key Observations: Documentation and Accessibility</a:t>
            </a:r>
            <a:endParaRPr sz="36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1"/>
          <p:cNvSpPr txBox="1">
            <a:spLocks noGrp="1"/>
          </p:cNvSpPr>
          <p:nvPr>
            <p:ph type="title"/>
          </p:nvPr>
        </p:nvSpPr>
        <p:spPr>
          <a:xfrm>
            <a:off x="838200" y="0"/>
            <a:ext cx="10515600" cy="121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t>Key Observations: Data Quality and Validation of Analyses </a:t>
            </a:r>
            <a:endParaRPr sz="3600"/>
          </a:p>
        </p:txBody>
      </p:sp>
      <p:sp>
        <p:nvSpPr>
          <p:cNvPr id="317" name="Google Shape;317;p51"/>
          <p:cNvSpPr txBox="1">
            <a:spLocks noGrp="1"/>
          </p:cNvSpPr>
          <p:nvPr>
            <p:ph type="body" idx="1"/>
          </p:nvPr>
        </p:nvSpPr>
        <p:spPr>
          <a:xfrm>
            <a:off x="165925" y="1260975"/>
            <a:ext cx="11751300" cy="47970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Font typeface="Calibri"/>
              <a:buChar char="●"/>
            </a:pPr>
            <a:r>
              <a:rPr lang="en-US" sz="2200"/>
              <a:t>86% (12) of data extract customers </a:t>
            </a:r>
            <a:r>
              <a:rPr lang="en-US" sz="2200" b="1"/>
              <a:t>agreed</a:t>
            </a:r>
            <a:r>
              <a:rPr lang="en-US" sz="2200"/>
              <a:t> they received sufficient and useful info about data quality and limitations regarding the absence and delays of data </a:t>
            </a:r>
            <a:endParaRPr sz="2200"/>
          </a:p>
          <a:p>
            <a:pPr marL="457200" lvl="0" indent="-368300" algn="l" rtl="0">
              <a:lnSpc>
                <a:spcPct val="115000"/>
              </a:lnSpc>
              <a:spcBef>
                <a:spcPts val="1000"/>
              </a:spcBef>
              <a:spcAft>
                <a:spcPts val="0"/>
              </a:spcAft>
              <a:buSzPts val="2200"/>
              <a:buFont typeface="Calibri"/>
              <a:buChar char="●"/>
            </a:pPr>
            <a:r>
              <a:rPr lang="en-US" sz="2200"/>
              <a:t>54% (7) of custom report customers </a:t>
            </a:r>
            <a:r>
              <a:rPr lang="en-US" sz="2200" b="1"/>
              <a:t>agreed</a:t>
            </a:r>
            <a:r>
              <a:rPr lang="en-US" sz="2200"/>
              <a:t> and 23% (3) </a:t>
            </a:r>
            <a:r>
              <a:rPr lang="en-US" sz="2200" b="1"/>
              <a:t>disagreed</a:t>
            </a:r>
            <a:r>
              <a:rPr lang="en-US" sz="2200"/>
              <a:t> CIVHC provided sufficient documentation about validating custom report results for accuracy</a:t>
            </a:r>
            <a:endParaRPr sz="2200"/>
          </a:p>
          <a:p>
            <a:pPr marL="457200" lvl="0" indent="-368300" algn="l" rtl="0">
              <a:lnSpc>
                <a:spcPct val="115000"/>
              </a:lnSpc>
              <a:spcBef>
                <a:spcPts val="1000"/>
              </a:spcBef>
              <a:spcAft>
                <a:spcPts val="0"/>
              </a:spcAft>
              <a:buSzPts val="2200"/>
              <a:buFont typeface="Calibri"/>
              <a:buChar char="●"/>
            </a:pPr>
            <a:r>
              <a:rPr lang="en-US" sz="2200"/>
              <a:t>65% (17) of custom report customers and public report customers </a:t>
            </a:r>
            <a:r>
              <a:rPr lang="en-US" sz="2200" b="1"/>
              <a:t>agreed</a:t>
            </a:r>
            <a:r>
              <a:rPr lang="en-US" sz="2200"/>
              <a:t> and 19% (5) </a:t>
            </a:r>
            <a:r>
              <a:rPr lang="en-US" sz="2200" b="1"/>
              <a:t>disagreed</a:t>
            </a:r>
            <a:r>
              <a:rPr lang="en-US" sz="2200"/>
              <a:t> they trust the accuracy report results </a:t>
            </a:r>
            <a:endParaRPr sz="2200"/>
          </a:p>
          <a:p>
            <a:pPr marL="457200" lvl="0" indent="-368300" algn="l" rtl="0">
              <a:lnSpc>
                <a:spcPct val="115000"/>
              </a:lnSpc>
              <a:spcBef>
                <a:spcPts val="1000"/>
              </a:spcBef>
              <a:spcAft>
                <a:spcPts val="0"/>
              </a:spcAft>
              <a:buSzPts val="2200"/>
              <a:buFont typeface="Trebuchet MS"/>
              <a:buChar char="●"/>
            </a:pPr>
            <a:r>
              <a:rPr lang="en-US" sz="2200"/>
              <a:t>Two APCD priorities include data quality and the capture of the broadest claim pool, including VBPs and self-funded employer data</a:t>
            </a:r>
            <a:endParaRPr sz="2200"/>
          </a:p>
          <a:p>
            <a:pPr marL="914400" lvl="1" indent="-368300" algn="l" rtl="0">
              <a:lnSpc>
                <a:spcPct val="115000"/>
              </a:lnSpc>
              <a:spcBef>
                <a:spcPts val="0"/>
              </a:spcBef>
              <a:spcAft>
                <a:spcPts val="0"/>
              </a:spcAft>
              <a:buSzPts val="2200"/>
              <a:buFont typeface="Trebuchet MS"/>
              <a:buChar char="○"/>
            </a:pPr>
            <a:r>
              <a:rPr lang="en-US" sz="2200"/>
              <a:t>Increases data credibility, accuracy and quality reporting insights</a:t>
            </a:r>
            <a:endParaRPr sz="2200"/>
          </a:p>
          <a:p>
            <a:pPr marL="914400" lvl="1" indent="-368300" algn="l" rtl="0">
              <a:lnSpc>
                <a:spcPct val="115000"/>
              </a:lnSpc>
              <a:spcBef>
                <a:spcPts val="0"/>
              </a:spcBef>
              <a:spcAft>
                <a:spcPts val="0"/>
              </a:spcAft>
              <a:buSzPts val="2200"/>
              <a:buFont typeface="Trebuchet MS"/>
              <a:buChar char="○"/>
            </a:pPr>
            <a:r>
              <a:rPr lang="en-US" sz="2200"/>
              <a:t>Continued focus on increasing submissions from self-insured employers is critical, especially in rural communities</a:t>
            </a:r>
            <a:endParaRPr sz="2400"/>
          </a:p>
        </p:txBody>
      </p:sp>
      <p:sp>
        <p:nvSpPr>
          <p:cNvPr id="318" name="Google Shape;318;p51"/>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2"/>
          <p:cNvSpPr txBox="1">
            <a:spLocks noGrp="1"/>
          </p:cNvSpPr>
          <p:nvPr>
            <p:ph type="title"/>
          </p:nvPr>
        </p:nvSpPr>
        <p:spPr>
          <a:xfrm>
            <a:off x="150" y="193175"/>
            <a:ext cx="12192000" cy="603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a:t>Key Observations: Customer Service</a:t>
            </a:r>
            <a:endParaRPr sz="3600"/>
          </a:p>
        </p:txBody>
      </p:sp>
      <p:sp>
        <p:nvSpPr>
          <p:cNvPr id="325" name="Google Shape;325;p52"/>
          <p:cNvSpPr txBox="1">
            <a:spLocks noGrp="1"/>
          </p:cNvSpPr>
          <p:nvPr>
            <p:ph type="body" idx="1"/>
          </p:nvPr>
        </p:nvSpPr>
        <p:spPr>
          <a:xfrm>
            <a:off x="209250" y="962850"/>
            <a:ext cx="11773500" cy="52770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Font typeface="Calibri"/>
              <a:buChar char="●"/>
            </a:pPr>
            <a:r>
              <a:rPr lang="en-US" sz="2200"/>
              <a:t>81% (22) of custom report customers or data extract customers </a:t>
            </a:r>
            <a:r>
              <a:rPr lang="en-US" sz="2200" b="1"/>
              <a:t>agreed</a:t>
            </a:r>
            <a:r>
              <a:rPr lang="en-US" sz="2200"/>
              <a:t> they were satisfied with customer service and responsiveness to questions </a:t>
            </a:r>
            <a:endParaRPr sz="2200"/>
          </a:p>
          <a:p>
            <a:pPr marL="457200" lvl="0" indent="0" algn="l" rtl="0">
              <a:lnSpc>
                <a:spcPct val="115000"/>
              </a:lnSpc>
              <a:spcBef>
                <a:spcPts val="1000"/>
              </a:spcBef>
              <a:spcAft>
                <a:spcPts val="0"/>
              </a:spcAft>
              <a:buNone/>
            </a:pPr>
            <a:r>
              <a:rPr lang="en-US" sz="2200"/>
              <a:t>54% (7) of public report customers </a:t>
            </a:r>
            <a:r>
              <a:rPr lang="en-US" sz="2200" b="1"/>
              <a:t>agreed</a:t>
            </a:r>
            <a:r>
              <a:rPr lang="en-US" sz="2200"/>
              <a:t> that CIVHC is effective in promoting their findings from public reports and prompting me to access the reports</a:t>
            </a:r>
            <a:endParaRPr sz="2200"/>
          </a:p>
          <a:p>
            <a:pPr marL="457200" lvl="0" indent="-368300" algn="l" rtl="0">
              <a:lnSpc>
                <a:spcPct val="115000"/>
              </a:lnSpc>
              <a:spcBef>
                <a:spcPts val="1000"/>
              </a:spcBef>
              <a:spcAft>
                <a:spcPts val="0"/>
              </a:spcAft>
              <a:buSzPts val="2200"/>
              <a:buFont typeface="Verdana"/>
              <a:buChar char="●"/>
            </a:pPr>
            <a:r>
              <a:rPr lang="en-US" sz="2200"/>
              <a:t>69% (9) of public report customers </a:t>
            </a:r>
            <a:r>
              <a:rPr lang="en-US" sz="2200" b="1"/>
              <a:t>agreed</a:t>
            </a:r>
            <a:r>
              <a:rPr lang="en-US" sz="2200"/>
              <a:t> that CIVHC provides useful info about reports that “helps me understand why the report was produced and what the results mean”</a:t>
            </a:r>
            <a:endParaRPr sz="2200"/>
          </a:p>
          <a:p>
            <a:pPr marL="457200" lvl="0" indent="-368300" algn="l" rtl="0">
              <a:lnSpc>
                <a:spcPct val="115000"/>
              </a:lnSpc>
              <a:spcBef>
                <a:spcPts val="1000"/>
              </a:spcBef>
              <a:spcAft>
                <a:spcPts val="0"/>
              </a:spcAft>
              <a:buSzPts val="2200"/>
              <a:buFont typeface="Verdana"/>
              <a:buChar char="●"/>
            </a:pPr>
            <a:r>
              <a:rPr lang="en-US" sz="2200"/>
              <a:t>89% (8) of ACPD Advisory Committee responses </a:t>
            </a:r>
            <a:r>
              <a:rPr lang="en-US" sz="2200" b="1"/>
              <a:t>agreed</a:t>
            </a:r>
            <a:r>
              <a:rPr lang="en-US" sz="2200"/>
              <a:t> that CIVHC providers useful info to help consumers and stakeholders understand why report was produced, what results mean, and how results can be used </a:t>
            </a:r>
            <a:endParaRPr sz="2200"/>
          </a:p>
          <a:p>
            <a:pPr marL="457200" lvl="0" indent="-368300" algn="l" rtl="0">
              <a:lnSpc>
                <a:spcPct val="115000"/>
              </a:lnSpc>
              <a:spcBef>
                <a:spcPts val="1000"/>
              </a:spcBef>
              <a:spcAft>
                <a:spcPts val="1000"/>
              </a:spcAft>
              <a:buSzPts val="2200"/>
              <a:buFont typeface="Verdana"/>
              <a:buChar char="●"/>
            </a:pPr>
            <a:r>
              <a:rPr lang="en-US" sz="2200"/>
              <a:t>Most customers commented CIVHC’s customer service was very good or has improved recently</a:t>
            </a:r>
            <a:endParaRPr sz="2400"/>
          </a:p>
        </p:txBody>
      </p:sp>
      <p:sp>
        <p:nvSpPr>
          <p:cNvPr id="326" name="Google Shape;326;p52"/>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3"/>
          <p:cNvSpPr txBox="1">
            <a:spLocks noGrp="1"/>
          </p:cNvSpPr>
          <p:nvPr>
            <p:ph type="title"/>
          </p:nvPr>
        </p:nvSpPr>
        <p:spPr>
          <a:xfrm>
            <a:off x="838200" y="190099"/>
            <a:ext cx="10515600" cy="661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a:t>Key Observations: Value</a:t>
            </a:r>
            <a:endParaRPr sz="3600"/>
          </a:p>
        </p:txBody>
      </p:sp>
      <p:sp>
        <p:nvSpPr>
          <p:cNvPr id="333" name="Google Shape;333;p53"/>
          <p:cNvSpPr txBox="1">
            <a:spLocks noGrp="1"/>
          </p:cNvSpPr>
          <p:nvPr>
            <p:ph type="body" idx="1"/>
          </p:nvPr>
        </p:nvSpPr>
        <p:spPr>
          <a:xfrm>
            <a:off x="223350" y="969188"/>
            <a:ext cx="11694000" cy="52911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Font typeface="Calibri"/>
              <a:buChar char="●"/>
            </a:pPr>
            <a:r>
              <a:rPr lang="en-US" sz="2200"/>
              <a:t>41% (11) of respondents </a:t>
            </a:r>
            <a:r>
              <a:rPr lang="en-US" sz="2200" b="1"/>
              <a:t>agreed</a:t>
            </a:r>
            <a:r>
              <a:rPr lang="en-US" sz="2200"/>
              <a:t> they were satisfied with the cost and value of CIVHC’s data file and custom report and support services  </a:t>
            </a:r>
            <a:endParaRPr sz="2200"/>
          </a:p>
          <a:p>
            <a:pPr marL="457200" lvl="0" indent="-368300" algn="l" rtl="0">
              <a:lnSpc>
                <a:spcPct val="115000"/>
              </a:lnSpc>
              <a:spcBef>
                <a:spcPts val="1000"/>
              </a:spcBef>
              <a:spcAft>
                <a:spcPts val="0"/>
              </a:spcAft>
              <a:buSzPts val="2200"/>
              <a:buFont typeface="Trebuchet MS"/>
              <a:buChar char="●"/>
            </a:pPr>
            <a:r>
              <a:rPr lang="en-US" sz="2200"/>
              <a:t>Customers expressed appreciation for the APCD scholarship funds, some of whom commented that it would be difficult to justify the cost of datasets without the APCD scholarship</a:t>
            </a:r>
            <a:endParaRPr sz="2200"/>
          </a:p>
          <a:p>
            <a:pPr marL="914400" lvl="1" indent="-368300" algn="l" rtl="0">
              <a:lnSpc>
                <a:spcPct val="115000"/>
              </a:lnSpc>
              <a:spcBef>
                <a:spcPts val="0"/>
              </a:spcBef>
              <a:spcAft>
                <a:spcPts val="1000"/>
              </a:spcAft>
              <a:buSzPts val="2200"/>
              <a:buFont typeface="Trebuchet MS"/>
              <a:buChar char="○"/>
            </a:pPr>
            <a:r>
              <a:rPr lang="en-US" sz="2200"/>
              <a:t>Others stated that there was not a lot of transparency in the pricing structure of the data reuse and refresh fees, which was almost the same as the initial request</a:t>
            </a:r>
            <a:endParaRPr sz="2200" b="1" i="1"/>
          </a:p>
        </p:txBody>
      </p:sp>
      <p:sp>
        <p:nvSpPr>
          <p:cNvPr id="334" name="Google Shape;334;p53"/>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4"/>
          <p:cNvSpPr txBox="1">
            <a:spLocks noGrp="1"/>
          </p:cNvSpPr>
          <p:nvPr>
            <p:ph type="title"/>
          </p:nvPr>
        </p:nvSpPr>
        <p:spPr>
          <a:xfrm>
            <a:off x="838200" y="190099"/>
            <a:ext cx="10515600" cy="639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a:t>Key Observations: Organizational Structure</a:t>
            </a:r>
            <a:endParaRPr sz="3600"/>
          </a:p>
        </p:txBody>
      </p:sp>
      <p:sp>
        <p:nvSpPr>
          <p:cNvPr id="341" name="Google Shape;341;p54"/>
          <p:cNvSpPr txBox="1">
            <a:spLocks noGrp="1"/>
          </p:cNvSpPr>
          <p:nvPr>
            <p:ph type="body" idx="1"/>
          </p:nvPr>
        </p:nvSpPr>
        <p:spPr>
          <a:xfrm>
            <a:off x="132725" y="829700"/>
            <a:ext cx="11924100" cy="54306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Font typeface="Trebuchet MS"/>
              <a:buChar char="●"/>
            </a:pPr>
            <a:r>
              <a:rPr lang="en-US" sz="2200"/>
              <a:t>Operational oversight on the intake of data and number of reports generated using APCD data is superior to other states</a:t>
            </a:r>
            <a:endParaRPr sz="2200"/>
          </a:p>
          <a:p>
            <a:pPr marL="457200" lvl="0" indent="-368300" algn="l" rtl="0">
              <a:lnSpc>
                <a:spcPct val="115000"/>
              </a:lnSpc>
              <a:spcBef>
                <a:spcPts val="1000"/>
              </a:spcBef>
              <a:spcAft>
                <a:spcPts val="0"/>
              </a:spcAft>
              <a:buSzPts val="2200"/>
              <a:buFont typeface="Trebuchet MS"/>
              <a:buChar char="●"/>
            </a:pPr>
            <a:r>
              <a:rPr lang="en-US" sz="2200"/>
              <a:t>Staffing is significantly higher than the other APCDs, in line with CIVHC’s increased reporting levels</a:t>
            </a:r>
            <a:endParaRPr sz="2200"/>
          </a:p>
          <a:p>
            <a:pPr marL="914400" lvl="1" indent="-368300" algn="l" rtl="0">
              <a:lnSpc>
                <a:spcPct val="115000"/>
              </a:lnSpc>
              <a:spcBef>
                <a:spcPts val="0"/>
              </a:spcBef>
              <a:spcAft>
                <a:spcPts val="0"/>
              </a:spcAft>
              <a:buSzPts val="2200"/>
              <a:buFont typeface="Trebuchet MS"/>
              <a:buChar char="○"/>
            </a:pPr>
            <a:r>
              <a:rPr lang="en-US" sz="2200"/>
              <a:t>CO APCD staffing has increased from 27 to 30 to 38 (FY 2020, FY 2021, FY 2022)</a:t>
            </a:r>
            <a:endParaRPr sz="2200"/>
          </a:p>
          <a:p>
            <a:pPr marL="914400" lvl="1" indent="-368300" algn="l" rtl="0">
              <a:lnSpc>
                <a:spcPct val="115000"/>
              </a:lnSpc>
              <a:spcBef>
                <a:spcPts val="0"/>
              </a:spcBef>
              <a:spcAft>
                <a:spcPts val="0"/>
              </a:spcAft>
              <a:buSzPts val="2200"/>
              <a:buFont typeface="Trebuchet MS"/>
              <a:buChar char="○"/>
            </a:pPr>
            <a:r>
              <a:rPr lang="en-US" sz="2200"/>
              <a:t>Staffing levels allow CIVHC to perform functions internally that other APCDs do not perform or rely on contractors </a:t>
            </a:r>
            <a:endParaRPr sz="2200"/>
          </a:p>
          <a:p>
            <a:pPr marL="914400" lvl="1" indent="-368300" algn="l" rtl="0">
              <a:lnSpc>
                <a:spcPct val="115000"/>
              </a:lnSpc>
              <a:spcBef>
                <a:spcPts val="0"/>
              </a:spcBef>
              <a:spcAft>
                <a:spcPts val="0"/>
              </a:spcAft>
              <a:buSzPts val="2200"/>
              <a:buFont typeface="Trebuchet MS"/>
              <a:buChar char="○"/>
            </a:pPr>
            <a:r>
              <a:rPr lang="en-US" sz="2200"/>
              <a:t>CIVHC’s internal operations to manage the APCD and contractors is superior to other APCDs </a:t>
            </a:r>
            <a:endParaRPr sz="2200"/>
          </a:p>
          <a:p>
            <a:pPr marL="457200" lvl="0" indent="-368300" algn="l" rtl="0">
              <a:lnSpc>
                <a:spcPct val="115000"/>
              </a:lnSpc>
              <a:spcBef>
                <a:spcPts val="1000"/>
              </a:spcBef>
              <a:spcAft>
                <a:spcPts val="0"/>
              </a:spcAft>
              <a:buSzPts val="2200"/>
              <a:buFont typeface="Trebuchet MS"/>
              <a:buChar char="●"/>
            </a:pPr>
            <a:r>
              <a:rPr lang="en-US" sz="2200"/>
              <a:t>CIVHC can leverage highly engaged state partners to drive the collection of detailed data</a:t>
            </a:r>
            <a:endParaRPr sz="2200"/>
          </a:p>
          <a:p>
            <a:pPr marL="457200" lvl="0" indent="-368300" algn="l" rtl="0">
              <a:lnSpc>
                <a:spcPct val="115000"/>
              </a:lnSpc>
              <a:spcBef>
                <a:spcPts val="1000"/>
              </a:spcBef>
              <a:spcAft>
                <a:spcPts val="1000"/>
              </a:spcAft>
              <a:buSzPts val="2200"/>
              <a:buFont typeface="Trebuchet MS"/>
              <a:buChar char="●"/>
            </a:pPr>
            <a:r>
              <a:rPr lang="en-US" sz="2200"/>
              <a:t>Given the importance of the CIVHC Board, and 85% APCD funding from the State, HCPF is requiring the inclusion of CIVHC Board members representing State Agencies be included in Executive Sessions held during CIVHC Board meetings</a:t>
            </a:r>
            <a:endParaRPr sz="1200">
              <a:highlight>
                <a:srgbClr val="FFFFFF"/>
              </a:highlight>
              <a:latin typeface="Calibri"/>
              <a:ea typeface="Calibri"/>
              <a:cs typeface="Calibri"/>
              <a:sym typeface="Calibri"/>
            </a:endParaRPr>
          </a:p>
        </p:txBody>
      </p:sp>
      <p:sp>
        <p:nvSpPr>
          <p:cNvPr id="342" name="Google Shape;342;p54"/>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5"/>
          <p:cNvSpPr txBox="1">
            <a:spLocks noGrp="1"/>
          </p:cNvSpPr>
          <p:nvPr>
            <p:ph type="title"/>
          </p:nvPr>
        </p:nvSpPr>
        <p:spPr>
          <a:xfrm>
            <a:off x="838200" y="190099"/>
            <a:ext cx="10515600" cy="595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a:t>Key Observations: Mission</a:t>
            </a:r>
            <a:endParaRPr sz="3600"/>
          </a:p>
        </p:txBody>
      </p:sp>
      <p:sp>
        <p:nvSpPr>
          <p:cNvPr id="349" name="Google Shape;349;p55"/>
          <p:cNvSpPr txBox="1">
            <a:spLocks noGrp="1"/>
          </p:cNvSpPr>
          <p:nvPr>
            <p:ph type="body" idx="1"/>
          </p:nvPr>
        </p:nvSpPr>
        <p:spPr>
          <a:xfrm>
            <a:off x="249000" y="785300"/>
            <a:ext cx="11694000" cy="54423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Font typeface="Trebuchet MS"/>
              <a:buChar char="●"/>
            </a:pPr>
            <a:r>
              <a:rPr lang="en-US" sz="2200"/>
              <a:t>Most recent mission statement has evolved away from the directives of the founding APCD legislation and the interests of the State</a:t>
            </a:r>
            <a:endParaRPr sz="2200"/>
          </a:p>
          <a:p>
            <a:pPr marL="457200" lvl="0" indent="-368300" algn="l" rtl="0">
              <a:lnSpc>
                <a:spcPct val="115000"/>
              </a:lnSpc>
              <a:spcBef>
                <a:spcPts val="1000"/>
              </a:spcBef>
              <a:spcAft>
                <a:spcPts val="0"/>
              </a:spcAft>
              <a:buSzPts val="2200"/>
              <a:buFont typeface="Trebuchet MS"/>
              <a:buChar char="●"/>
            </a:pPr>
            <a:r>
              <a:rPr lang="en-US" sz="2200"/>
              <a:t>In Aug. 2023, CIVHC changed its mission to the following: </a:t>
            </a:r>
            <a:r>
              <a:rPr lang="en-US" sz="2200" b="1"/>
              <a:t>“To equip partners and communities in Colorado and across the nation with the resources, services, and unbiased data needed to improve health and health care.” This replaced the previous mission: “We strive to empower individuals, communities, and organizations through collaborative support services and health care information to advance the Triple Aim of better health, better care and lower costs.”</a:t>
            </a:r>
            <a:r>
              <a:rPr lang="en-US" sz="2200"/>
              <a:t>  </a:t>
            </a:r>
            <a:endParaRPr sz="2200"/>
          </a:p>
          <a:p>
            <a:pPr marL="457200" lvl="0" indent="-368300" algn="l" rtl="0">
              <a:lnSpc>
                <a:spcPct val="115000"/>
              </a:lnSpc>
              <a:spcBef>
                <a:spcPts val="1000"/>
              </a:spcBef>
              <a:spcAft>
                <a:spcPts val="1000"/>
              </a:spcAft>
              <a:buSzPts val="2200"/>
              <a:buFont typeface="Trebuchet MS"/>
              <a:buChar char="●"/>
            </a:pPr>
            <a:r>
              <a:rPr lang="en-US" sz="2200"/>
              <a:t>The APCD’s established directive, as memorialized in 25.5-1-204 is: </a:t>
            </a:r>
            <a:r>
              <a:rPr lang="en-US" sz="2200" b="1"/>
              <a:t>“facilitating the reporting of health care and health quality data that results in transparent and public reporting of safety, quality, cost, and efficiency information; and analysis of health care spending and utilization patterns for purposes that improve the population's health, improve the care experience, and control costs.” </a:t>
            </a:r>
            <a:r>
              <a:rPr lang="en-US" sz="2200"/>
              <a:t>  </a:t>
            </a:r>
            <a:endParaRPr sz="2200"/>
          </a:p>
        </p:txBody>
      </p:sp>
      <p:sp>
        <p:nvSpPr>
          <p:cNvPr id="350" name="Google Shape;350;p55"/>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6"/>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
        <p:nvSpPr>
          <p:cNvPr id="357" name="Google Shape;357;p56"/>
          <p:cNvSpPr txBox="1">
            <a:spLocks noGrp="1"/>
          </p:cNvSpPr>
          <p:nvPr>
            <p:ph type="body" idx="1"/>
          </p:nvPr>
        </p:nvSpPr>
        <p:spPr>
          <a:xfrm>
            <a:off x="223350" y="1260975"/>
            <a:ext cx="11694000" cy="30198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Font typeface="Trebuchet MS"/>
              <a:buChar char="●"/>
            </a:pPr>
            <a:r>
              <a:rPr lang="en-US" sz="2200"/>
              <a:t>In SFY2022, CIVHC received 85% of its $7,839,840 in revenue through HCPF, including both state and federal funding </a:t>
            </a:r>
            <a:endParaRPr sz="2200"/>
          </a:p>
          <a:p>
            <a:pPr marL="457200" lvl="0" indent="-368300" algn="l" rtl="0">
              <a:lnSpc>
                <a:spcPct val="115000"/>
              </a:lnSpc>
              <a:spcBef>
                <a:spcPts val="0"/>
              </a:spcBef>
              <a:spcAft>
                <a:spcPts val="0"/>
              </a:spcAft>
              <a:buSzPts val="2200"/>
              <a:buFont typeface="Trebuchet MS"/>
              <a:buChar char="●"/>
            </a:pPr>
            <a:r>
              <a:rPr lang="en-US" sz="2200"/>
              <a:t>Other APCDs don’t have the funding levels or direct policy and regulatory support from the state</a:t>
            </a:r>
            <a:endParaRPr sz="2200"/>
          </a:p>
          <a:p>
            <a:pPr marL="457200" lvl="0" indent="-368300" algn="l" rtl="0">
              <a:lnSpc>
                <a:spcPct val="115000"/>
              </a:lnSpc>
              <a:spcBef>
                <a:spcPts val="0"/>
              </a:spcBef>
              <a:spcAft>
                <a:spcPts val="0"/>
              </a:spcAft>
              <a:buSzPts val="2200"/>
              <a:buFont typeface="Trebuchet MS"/>
              <a:buChar char="●"/>
            </a:pPr>
            <a:r>
              <a:rPr lang="en-US" sz="2200"/>
              <a:t>Protecting this unique funding stream will help CO maintain the state’s APCD, advance the APCD’s ability to meet the evolving needs of users and address the opportunities identified in this evaluation</a:t>
            </a:r>
            <a:endParaRPr sz="2200"/>
          </a:p>
        </p:txBody>
      </p:sp>
      <p:sp>
        <p:nvSpPr>
          <p:cNvPr id="358" name="Google Shape;358;p56"/>
          <p:cNvSpPr txBox="1">
            <a:spLocks noGrp="1"/>
          </p:cNvSpPr>
          <p:nvPr>
            <p:ph type="title"/>
          </p:nvPr>
        </p:nvSpPr>
        <p:spPr>
          <a:xfrm>
            <a:off x="838200" y="190099"/>
            <a:ext cx="10515600" cy="783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a:t>Key Observations: Funding</a:t>
            </a:r>
            <a:endParaRPr sz="36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7"/>
          <p:cNvSpPr txBox="1">
            <a:spLocks noGrp="1"/>
          </p:cNvSpPr>
          <p:nvPr>
            <p:ph type="title"/>
          </p:nvPr>
        </p:nvSpPr>
        <p:spPr>
          <a:xfrm>
            <a:off x="249000" y="113900"/>
            <a:ext cx="11694000" cy="1207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a:t>Key Observations: Evaluating the Complexities of Health Care  </a:t>
            </a:r>
            <a:endParaRPr sz="3600"/>
          </a:p>
        </p:txBody>
      </p:sp>
      <p:sp>
        <p:nvSpPr>
          <p:cNvPr id="365" name="Google Shape;365;p57"/>
          <p:cNvSpPr txBox="1">
            <a:spLocks noGrp="1"/>
          </p:cNvSpPr>
          <p:nvPr>
            <p:ph type="body" idx="1"/>
          </p:nvPr>
        </p:nvSpPr>
        <p:spPr>
          <a:xfrm>
            <a:off x="143800" y="1273275"/>
            <a:ext cx="11913000" cy="49107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Font typeface="Trebuchet MS"/>
              <a:buChar char="●"/>
            </a:pPr>
            <a:r>
              <a:rPr lang="en-US" sz="2200"/>
              <a:t>HCPF and CIVHC have worked to expand data collection from payers via the Data Submission Guide (DSG) and regulations</a:t>
            </a:r>
            <a:endParaRPr sz="2200"/>
          </a:p>
          <a:p>
            <a:pPr marL="914400" lvl="1" indent="-355600" algn="l" rtl="0">
              <a:lnSpc>
                <a:spcPct val="115000"/>
              </a:lnSpc>
              <a:spcBef>
                <a:spcPts val="0"/>
              </a:spcBef>
              <a:spcAft>
                <a:spcPts val="0"/>
              </a:spcAft>
              <a:buSzPts val="2000"/>
              <a:buFont typeface="Trebuchet MS"/>
              <a:buChar char="○"/>
            </a:pPr>
            <a:r>
              <a:rPr lang="en-US" sz="2000"/>
              <a:t>Including the collection of prescription drug rebates, VBPs, and refinements to improve quality analytics and ease of submission for payers   </a:t>
            </a:r>
            <a:endParaRPr sz="2000"/>
          </a:p>
          <a:p>
            <a:pPr marL="457200" lvl="0" indent="-368300" algn="l" rtl="0">
              <a:lnSpc>
                <a:spcPct val="115000"/>
              </a:lnSpc>
              <a:spcBef>
                <a:spcPts val="1000"/>
              </a:spcBef>
              <a:spcAft>
                <a:spcPts val="0"/>
              </a:spcAft>
              <a:buSzPts val="2200"/>
              <a:buFont typeface="Trebuchet MS"/>
              <a:buChar char="●"/>
            </a:pPr>
            <a:r>
              <a:rPr lang="en-US" sz="2200"/>
              <a:t>CIVHC has struggled to efficiently, effectively, and accurately analyze emerging areas in the last year, including rebates, VBPs and high-cost specialty drugs </a:t>
            </a:r>
            <a:endParaRPr sz="2200"/>
          </a:p>
          <a:p>
            <a:pPr marL="457200" lvl="0" indent="-368300" algn="l" rtl="0">
              <a:lnSpc>
                <a:spcPct val="115000"/>
              </a:lnSpc>
              <a:spcBef>
                <a:spcPts val="1000"/>
              </a:spcBef>
              <a:spcAft>
                <a:spcPts val="0"/>
              </a:spcAft>
              <a:buSzPts val="2200"/>
              <a:buFont typeface="Trebuchet MS"/>
              <a:buChar char="●"/>
            </a:pPr>
            <a:r>
              <a:rPr lang="en-US" sz="2200"/>
              <a:t>HCPF is working with the CIVHC Board Chair and leadership to recognize that if new data elements are collected, CIVHC needs to plan on and test its ability to query and analyze new data</a:t>
            </a:r>
            <a:endParaRPr sz="2200"/>
          </a:p>
          <a:p>
            <a:pPr marL="457200" lvl="0" indent="-368300" algn="l" rtl="0">
              <a:lnSpc>
                <a:spcPct val="115000"/>
              </a:lnSpc>
              <a:spcBef>
                <a:spcPts val="1000"/>
              </a:spcBef>
              <a:spcAft>
                <a:spcPts val="1000"/>
              </a:spcAft>
              <a:buSzPts val="2200"/>
              <a:buFont typeface="Trebuchet MS"/>
              <a:buChar char="●"/>
            </a:pPr>
            <a:r>
              <a:rPr lang="en-US" sz="2200"/>
              <a:t>HCPF is engaging to leverage State and other expert resources to help CIVHC through this planning process, intended to improve customer satisfaction, timeliness, and accuracy of analysis from new payer data sets</a:t>
            </a:r>
            <a:endParaRPr sz="1200">
              <a:highlight>
                <a:srgbClr val="FFFFFF"/>
              </a:highlight>
              <a:latin typeface="Calibri"/>
              <a:ea typeface="Calibri"/>
              <a:cs typeface="Calibri"/>
              <a:sym typeface="Calibri"/>
            </a:endParaRPr>
          </a:p>
        </p:txBody>
      </p:sp>
      <p:sp>
        <p:nvSpPr>
          <p:cNvPr id="366" name="Google Shape;366;p57"/>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58"/>
          <p:cNvPicPr preferRelativeResize="0"/>
          <p:nvPr/>
        </p:nvPicPr>
        <p:blipFill rotWithShape="1">
          <a:blip r:embed="rId3">
            <a:alphaModFix/>
          </a:blip>
          <a:srcRect t="2997" r="1224"/>
          <a:stretch/>
        </p:blipFill>
        <p:spPr>
          <a:xfrm>
            <a:off x="1628725" y="843650"/>
            <a:ext cx="8934551" cy="5421275"/>
          </a:xfrm>
          <a:prstGeom prst="rect">
            <a:avLst/>
          </a:prstGeom>
          <a:noFill/>
          <a:ln>
            <a:noFill/>
          </a:ln>
        </p:spPr>
      </p:pic>
      <p:sp>
        <p:nvSpPr>
          <p:cNvPr id="373" name="Google Shape;373;p58"/>
          <p:cNvSpPr txBox="1">
            <a:spLocks noGrp="1"/>
          </p:cNvSpPr>
          <p:nvPr>
            <p:ph type="title"/>
          </p:nvPr>
        </p:nvSpPr>
        <p:spPr>
          <a:xfrm>
            <a:off x="838200" y="76200"/>
            <a:ext cx="10515600" cy="1017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a:t>22 existing and 3 implementing APCDs nationwide</a:t>
            </a:r>
            <a:endParaRPr sz="3600"/>
          </a:p>
        </p:txBody>
      </p:sp>
      <p:sp>
        <p:nvSpPr>
          <p:cNvPr id="374" name="Google Shape;374;p58"/>
          <p:cNvSpPr txBox="1">
            <a:spLocks noGrp="1"/>
          </p:cNvSpPr>
          <p:nvPr>
            <p:ph type="sldNum" idx="12"/>
          </p:nvPr>
        </p:nvSpPr>
        <p:spPr>
          <a:xfrm>
            <a:off x="9174126" y="6373686"/>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200" b="0" i="0" u="none" strike="noStrike" kern="0" cap="none" spc="0" normalizeH="0" baseline="0" noProof="0">
              <a:ln>
                <a:noFill/>
              </a:ln>
              <a:solidFill>
                <a:srgbClr val="FFFFFF"/>
              </a:solidFill>
              <a:effectLst/>
              <a:uLnTx/>
              <a:uFillTx/>
              <a:latin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402B-5E5D-371A-B1F5-25ADE7DC9884}"/>
              </a:ext>
            </a:extLst>
          </p:cNvPr>
          <p:cNvSpPr>
            <a:spLocks noGrp="1"/>
          </p:cNvSpPr>
          <p:nvPr>
            <p:ph type="title"/>
          </p:nvPr>
        </p:nvSpPr>
        <p:spPr>
          <a:xfrm>
            <a:off x="536871" y="3426031"/>
            <a:ext cx="9305367" cy="672115"/>
          </a:xfrm>
        </p:spPr>
        <p:txBody>
          <a:bodyPr>
            <a:normAutofit fontScale="90000"/>
          </a:bodyPr>
          <a:lstStyle/>
          <a:p>
            <a:r>
              <a:rPr lang="en-US" dirty="0"/>
              <a:t>Operational Updates</a:t>
            </a:r>
            <a:br>
              <a:rPr lang="en-US" dirty="0"/>
            </a:br>
            <a:r>
              <a:rPr lang="en-US" dirty="0"/>
              <a:t> </a:t>
            </a:r>
          </a:p>
        </p:txBody>
      </p:sp>
      <p:sp>
        <p:nvSpPr>
          <p:cNvPr id="3" name="TextBox 2">
            <a:extLst>
              <a:ext uri="{FF2B5EF4-FFF2-40B4-BE49-F238E27FC236}">
                <a16:creationId xmlns:a16="http://schemas.microsoft.com/office/drawing/2014/main" id="{087D45EB-E8C5-4090-AF24-3E3D0BA5BFEF}"/>
              </a:ext>
            </a:extLst>
          </p:cNvPr>
          <p:cNvSpPr txBox="1"/>
          <p:nvPr/>
        </p:nvSpPr>
        <p:spPr>
          <a:xfrm>
            <a:off x="536870" y="4098146"/>
            <a:ext cx="3524491" cy="769441"/>
          </a:xfrm>
          <a:prstGeom prst="rect">
            <a:avLst/>
          </a:prstGeom>
          <a:noFill/>
        </p:spPr>
        <p:txBody>
          <a:bodyPr wrap="square" rtlCol="0">
            <a:spAutoFit/>
          </a:bodyPr>
          <a:lstStyle/>
          <a:p>
            <a:r>
              <a:rPr lang="en-US" sz="2400" dirty="0"/>
              <a:t>Kristin Paulson, JD, MPH</a:t>
            </a:r>
          </a:p>
          <a:p>
            <a:r>
              <a:rPr lang="en-US" sz="2000" dirty="0"/>
              <a:t>CEO and President</a:t>
            </a:r>
          </a:p>
        </p:txBody>
      </p:sp>
      <p:cxnSp>
        <p:nvCxnSpPr>
          <p:cNvPr id="5" name="Straight Connector 4">
            <a:extLst>
              <a:ext uri="{FF2B5EF4-FFF2-40B4-BE49-F238E27FC236}">
                <a16:creationId xmlns:a16="http://schemas.microsoft.com/office/drawing/2014/main" id="{55346619-0CA4-4092-AB24-BEF262D8D6F4}"/>
              </a:ext>
            </a:extLst>
          </p:cNvPr>
          <p:cNvCxnSpPr/>
          <p:nvPr/>
        </p:nvCxnSpPr>
        <p:spPr>
          <a:xfrm>
            <a:off x="629392" y="5094513"/>
            <a:ext cx="408511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72DF830-AA22-4A29-B937-58B1F0E5F71F}"/>
              </a:ext>
            </a:extLst>
          </p:cNvPr>
          <p:cNvSpPr txBox="1"/>
          <p:nvPr/>
        </p:nvSpPr>
        <p:spPr>
          <a:xfrm>
            <a:off x="536870" y="5321440"/>
            <a:ext cx="4370120" cy="782129"/>
          </a:xfrm>
          <a:prstGeom prst="rect">
            <a:avLst/>
          </a:prstGeom>
          <a:noFill/>
        </p:spPr>
        <p:txBody>
          <a:bodyPr wrap="square" rtlCol="0">
            <a:spAutoFit/>
          </a:bodyPr>
          <a:lstStyle/>
          <a:p>
            <a:r>
              <a:rPr lang="en-US" sz="2400" dirty="0"/>
              <a:t>Pete Sheehan</a:t>
            </a:r>
          </a:p>
          <a:p>
            <a:r>
              <a:rPr lang="en-US" sz="2000" dirty="0"/>
              <a:t>VP of Client Solutions &amp; State Initiatives</a:t>
            </a:r>
          </a:p>
        </p:txBody>
      </p:sp>
    </p:spTree>
    <p:extLst>
      <p:ext uri="{BB962C8B-B14F-4D97-AF65-F5344CB8AC3E}">
        <p14:creationId xmlns:p14="http://schemas.microsoft.com/office/powerpoint/2010/main" val="5171431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37FF97-A936-A34E-943F-A6ECCC9EC80E}"/>
              </a:ext>
            </a:extLst>
          </p:cNvPr>
          <p:cNvSpPr>
            <a:spLocks noGrp="1"/>
          </p:cNvSpPr>
          <p:nvPr>
            <p:ph type="sldNum" sz="quarter" idx="11"/>
          </p:nvPr>
        </p:nvSpPr>
        <p:spPr/>
        <p:txBody>
          <a:bodyPr/>
          <a:lstStyle/>
          <a:p>
            <a:fld id="{9ACBF9FD-0A59-4681-978E-0C5C6EBEA146}" type="slidenum">
              <a:rPr lang="en-US" smtClean="0"/>
              <a:pPr/>
              <a:t>60</a:t>
            </a:fld>
            <a:endParaRPr lang="en-US" dirty="0"/>
          </a:p>
        </p:txBody>
      </p:sp>
      <p:sp>
        <p:nvSpPr>
          <p:cNvPr id="3" name="Title 2">
            <a:extLst>
              <a:ext uri="{FF2B5EF4-FFF2-40B4-BE49-F238E27FC236}">
                <a16:creationId xmlns:a16="http://schemas.microsoft.com/office/drawing/2014/main" id="{E67C693D-F6AF-8221-7F8D-6595FBBB39A1}"/>
              </a:ext>
            </a:extLst>
          </p:cNvPr>
          <p:cNvSpPr>
            <a:spLocks noGrp="1"/>
          </p:cNvSpPr>
          <p:nvPr>
            <p:ph type="title"/>
          </p:nvPr>
        </p:nvSpPr>
        <p:spPr/>
        <p:txBody>
          <a:bodyPr>
            <a:noAutofit/>
          </a:bodyPr>
          <a:lstStyle/>
          <a:p>
            <a:r>
              <a:rPr lang="en-US" sz="4800" dirty="0"/>
              <a:t>Agenda</a:t>
            </a:r>
          </a:p>
        </p:txBody>
      </p:sp>
      <p:sp>
        <p:nvSpPr>
          <p:cNvPr id="4" name="Content Placeholder 3">
            <a:extLst>
              <a:ext uri="{FF2B5EF4-FFF2-40B4-BE49-F238E27FC236}">
                <a16:creationId xmlns:a16="http://schemas.microsoft.com/office/drawing/2014/main" id="{9D1E3DD2-8DA5-2CFC-18A3-18D137726AE4}"/>
              </a:ext>
            </a:extLst>
          </p:cNvPr>
          <p:cNvSpPr>
            <a:spLocks noGrp="1"/>
          </p:cNvSpPr>
          <p:nvPr>
            <p:ph idx="1"/>
          </p:nvPr>
        </p:nvSpPr>
        <p:spPr/>
        <p:txBody>
          <a:bodyPr>
            <a:normAutofit/>
          </a:bodyPr>
          <a:lstStyle/>
          <a:p>
            <a:r>
              <a:rPr lang="en-US" sz="3600" dirty="0">
                <a:solidFill>
                  <a:schemeClr val="bg2"/>
                </a:solidFill>
              </a:rPr>
              <a:t>Opening Announcements</a:t>
            </a:r>
          </a:p>
          <a:p>
            <a:r>
              <a:rPr lang="en-US" sz="3600" dirty="0">
                <a:solidFill>
                  <a:schemeClr val="bg2"/>
                </a:solidFill>
              </a:rPr>
              <a:t>Operational Updates </a:t>
            </a:r>
          </a:p>
          <a:p>
            <a:r>
              <a:rPr lang="en-US" sz="3600" dirty="0">
                <a:solidFill>
                  <a:schemeClr val="tx2">
                    <a:lumMod val="20000"/>
                    <a:lumOff val="80000"/>
                  </a:schemeClr>
                </a:solidFill>
              </a:rPr>
              <a:t>HCPF 5-Year CO APCD Evaluation &amp; Discussion</a:t>
            </a:r>
          </a:p>
          <a:p>
            <a:r>
              <a:rPr lang="en-US" sz="3600" dirty="0">
                <a:solidFill>
                  <a:schemeClr val="tx1"/>
                </a:solidFill>
              </a:rPr>
              <a:t>Public Reporting</a:t>
            </a:r>
          </a:p>
          <a:p>
            <a:r>
              <a:rPr lang="en-US" sz="3600" dirty="0">
                <a:solidFill>
                  <a:schemeClr val="bg2"/>
                </a:solidFill>
              </a:rPr>
              <a:t>Public Comment and Member Open Discussion</a:t>
            </a:r>
          </a:p>
        </p:txBody>
      </p:sp>
    </p:spTree>
    <p:extLst>
      <p:ext uri="{BB962C8B-B14F-4D97-AF65-F5344CB8AC3E}">
        <p14:creationId xmlns:p14="http://schemas.microsoft.com/office/powerpoint/2010/main" val="4206175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402B-5E5D-371A-B1F5-25ADE7DC9884}"/>
              </a:ext>
            </a:extLst>
          </p:cNvPr>
          <p:cNvSpPr>
            <a:spLocks noGrp="1"/>
          </p:cNvSpPr>
          <p:nvPr>
            <p:ph type="title"/>
          </p:nvPr>
        </p:nvSpPr>
        <p:spPr>
          <a:xfrm>
            <a:off x="536871" y="3901044"/>
            <a:ext cx="9305367" cy="672115"/>
          </a:xfrm>
        </p:spPr>
        <p:txBody>
          <a:bodyPr>
            <a:normAutofit fontScale="90000"/>
          </a:bodyPr>
          <a:lstStyle/>
          <a:p>
            <a:r>
              <a:rPr lang="en-US" dirty="0"/>
              <a:t>Public Reporting</a:t>
            </a:r>
            <a:br>
              <a:rPr lang="en-US" dirty="0"/>
            </a:br>
            <a:r>
              <a:rPr lang="en-US" dirty="0"/>
              <a:t> </a:t>
            </a:r>
          </a:p>
        </p:txBody>
      </p:sp>
      <p:sp>
        <p:nvSpPr>
          <p:cNvPr id="3" name="TextBox 2">
            <a:extLst>
              <a:ext uri="{FF2B5EF4-FFF2-40B4-BE49-F238E27FC236}">
                <a16:creationId xmlns:a16="http://schemas.microsoft.com/office/drawing/2014/main" id="{087D45EB-E8C5-4090-AF24-3E3D0BA5BFEF}"/>
              </a:ext>
            </a:extLst>
          </p:cNvPr>
          <p:cNvSpPr txBox="1"/>
          <p:nvPr/>
        </p:nvSpPr>
        <p:spPr>
          <a:xfrm>
            <a:off x="536871" y="4573159"/>
            <a:ext cx="4201383" cy="769441"/>
          </a:xfrm>
          <a:prstGeom prst="rect">
            <a:avLst/>
          </a:prstGeom>
          <a:noFill/>
        </p:spPr>
        <p:txBody>
          <a:bodyPr wrap="square" rtlCol="0">
            <a:spAutoFit/>
          </a:bodyPr>
          <a:lstStyle/>
          <a:p>
            <a:r>
              <a:rPr lang="en-US" sz="2400" dirty="0"/>
              <a:t>Cari Frank, MBA</a:t>
            </a:r>
          </a:p>
          <a:p>
            <a:r>
              <a:rPr lang="en-US" sz="2000" dirty="0"/>
              <a:t>VP of Communication and Marketing</a:t>
            </a:r>
          </a:p>
        </p:txBody>
      </p:sp>
      <p:sp>
        <p:nvSpPr>
          <p:cNvPr id="4" name="TextBox 3">
            <a:extLst>
              <a:ext uri="{FF2B5EF4-FFF2-40B4-BE49-F238E27FC236}">
                <a16:creationId xmlns:a16="http://schemas.microsoft.com/office/drawing/2014/main" id="{497CC9E5-DFE6-492D-A3F3-FF4B3B429302}"/>
              </a:ext>
            </a:extLst>
          </p:cNvPr>
          <p:cNvSpPr txBox="1"/>
          <p:nvPr/>
        </p:nvSpPr>
        <p:spPr>
          <a:xfrm>
            <a:off x="536871" y="5443314"/>
            <a:ext cx="4201383" cy="769441"/>
          </a:xfrm>
          <a:prstGeom prst="rect">
            <a:avLst/>
          </a:prstGeom>
          <a:noFill/>
        </p:spPr>
        <p:txBody>
          <a:bodyPr wrap="square" rtlCol="0">
            <a:spAutoFit/>
          </a:bodyPr>
          <a:lstStyle/>
          <a:p>
            <a:r>
              <a:rPr lang="en-US" sz="2400" dirty="0"/>
              <a:t>Clare Leather, MPH</a:t>
            </a:r>
          </a:p>
          <a:p>
            <a:r>
              <a:rPr lang="en-US" sz="2000" dirty="0"/>
              <a:t>Public Reporting Program Manager</a:t>
            </a:r>
          </a:p>
        </p:txBody>
      </p:sp>
    </p:spTree>
    <p:extLst>
      <p:ext uri="{BB962C8B-B14F-4D97-AF65-F5344CB8AC3E}">
        <p14:creationId xmlns:p14="http://schemas.microsoft.com/office/powerpoint/2010/main" val="1697235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D0083E-C698-4ACA-8055-F52E6982CD6F}"/>
              </a:ext>
            </a:extLst>
          </p:cNvPr>
          <p:cNvSpPr>
            <a:spLocks noGrp="1"/>
          </p:cNvSpPr>
          <p:nvPr>
            <p:ph type="sldNum" sz="quarter" idx="11"/>
          </p:nvPr>
        </p:nvSpPr>
        <p:spPr/>
        <p:txBody>
          <a:bodyPr/>
          <a:lstStyle/>
          <a:p>
            <a:fld id="{9ACBF9FD-0A59-4681-978E-0C5C6EBEA146}" type="slidenum">
              <a:rPr lang="en-US" smtClean="0"/>
              <a:pPr/>
              <a:t>62</a:t>
            </a:fld>
            <a:endParaRPr lang="en-US" dirty="0"/>
          </a:p>
        </p:txBody>
      </p:sp>
      <p:sp>
        <p:nvSpPr>
          <p:cNvPr id="3" name="Title 2">
            <a:extLst>
              <a:ext uri="{FF2B5EF4-FFF2-40B4-BE49-F238E27FC236}">
                <a16:creationId xmlns:a16="http://schemas.microsoft.com/office/drawing/2014/main" id="{B2A006E1-45CB-4595-B7AA-39AA24BE0A0B}"/>
              </a:ext>
            </a:extLst>
          </p:cNvPr>
          <p:cNvSpPr>
            <a:spLocks noGrp="1"/>
          </p:cNvSpPr>
          <p:nvPr>
            <p:ph type="title"/>
          </p:nvPr>
        </p:nvSpPr>
        <p:spPr/>
        <p:txBody>
          <a:bodyPr/>
          <a:lstStyle/>
          <a:p>
            <a:r>
              <a:rPr lang="en-US" dirty="0"/>
              <a:t>Public Reporting Releases</a:t>
            </a:r>
          </a:p>
        </p:txBody>
      </p:sp>
      <p:sp>
        <p:nvSpPr>
          <p:cNvPr id="4" name="Content Placeholder 3">
            <a:extLst>
              <a:ext uri="{FF2B5EF4-FFF2-40B4-BE49-F238E27FC236}">
                <a16:creationId xmlns:a16="http://schemas.microsoft.com/office/drawing/2014/main" id="{205D5B3E-4850-4B01-B891-FE37D86AAB39}"/>
              </a:ext>
            </a:extLst>
          </p:cNvPr>
          <p:cNvSpPr>
            <a:spLocks noGrp="1"/>
          </p:cNvSpPr>
          <p:nvPr>
            <p:ph idx="1"/>
          </p:nvPr>
        </p:nvSpPr>
        <p:spPr>
          <a:xfrm>
            <a:off x="616121" y="1578450"/>
            <a:ext cx="10012550" cy="3111537"/>
          </a:xfrm>
        </p:spPr>
        <p:txBody>
          <a:bodyPr>
            <a:normAutofit/>
          </a:bodyPr>
          <a:lstStyle/>
          <a:p>
            <a:pPr marL="0" indent="0">
              <a:buNone/>
            </a:pPr>
            <a:r>
              <a:rPr lang="en-US" sz="2800" b="1" dirty="0"/>
              <a:t>Recent Releases</a:t>
            </a:r>
          </a:p>
          <a:p>
            <a:pPr lvl="1"/>
            <a:r>
              <a:rPr lang="en-US" sz="2800" dirty="0"/>
              <a:t>Provider Payment Tool</a:t>
            </a:r>
          </a:p>
          <a:p>
            <a:pPr lvl="1"/>
            <a:r>
              <a:rPr lang="en-US" sz="2800" dirty="0"/>
              <a:t>Telehealth Equity Analysis </a:t>
            </a:r>
          </a:p>
          <a:p>
            <a:pPr lvl="1"/>
            <a:r>
              <a:rPr lang="en-US" sz="2800" dirty="0"/>
              <a:t>Telehealth vs In-Person Payments and Claims Denials Analysis</a:t>
            </a:r>
          </a:p>
        </p:txBody>
      </p:sp>
    </p:spTree>
    <p:extLst>
      <p:ext uri="{BB962C8B-B14F-4D97-AF65-F5344CB8AC3E}">
        <p14:creationId xmlns:p14="http://schemas.microsoft.com/office/powerpoint/2010/main" val="1753853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D0083E-C698-4ACA-8055-F52E6982CD6F}"/>
              </a:ext>
            </a:extLst>
          </p:cNvPr>
          <p:cNvSpPr>
            <a:spLocks noGrp="1"/>
          </p:cNvSpPr>
          <p:nvPr>
            <p:ph type="sldNum" sz="quarter" idx="11"/>
          </p:nvPr>
        </p:nvSpPr>
        <p:spPr/>
        <p:txBody>
          <a:bodyPr/>
          <a:lstStyle/>
          <a:p>
            <a:fld id="{9ACBF9FD-0A59-4681-978E-0C5C6EBEA146}" type="slidenum">
              <a:rPr lang="en-US" smtClean="0"/>
              <a:pPr/>
              <a:t>63</a:t>
            </a:fld>
            <a:endParaRPr lang="en-US" dirty="0"/>
          </a:p>
        </p:txBody>
      </p:sp>
      <p:sp>
        <p:nvSpPr>
          <p:cNvPr id="3" name="Title 2">
            <a:extLst>
              <a:ext uri="{FF2B5EF4-FFF2-40B4-BE49-F238E27FC236}">
                <a16:creationId xmlns:a16="http://schemas.microsoft.com/office/drawing/2014/main" id="{B2A006E1-45CB-4595-B7AA-39AA24BE0A0B}"/>
              </a:ext>
            </a:extLst>
          </p:cNvPr>
          <p:cNvSpPr>
            <a:spLocks noGrp="1"/>
          </p:cNvSpPr>
          <p:nvPr>
            <p:ph type="title"/>
          </p:nvPr>
        </p:nvSpPr>
        <p:spPr/>
        <p:txBody>
          <a:bodyPr/>
          <a:lstStyle/>
          <a:p>
            <a:r>
              <a:rPr lang="en-US" dirty="0"/>
              <a:t>Upcoming Public Reporting Releases</a:t>
            </a:r>
          </a:p>
        </p:txBody>
      </p:sp>
      <p:sp>
        <p:nvSpPr>
          <p:cNvPr id="4" name="Content Placeholder 3">
            <a:extLst>
              <a:ext uri="{FF2B5EF4-FFF2-40B4-BE49-F238E27FC236}">
                <a16:creationId xmlns:a16="http://schemas.microsoft.com/office/drawing/2014/main" id="{205D5B3E-4850-4B01-B891-FE37D86AAB39}"/>
              </a:ext>
            </a:extLst>
          </p:cNvPr>
          <p:cNvSpPr>
            <a:spLocks noGrp="1"/>
          </p:cNvSpPr>
          <p:nvPr>
            <p:ph idx="1"/>
          </p:nvPr>
        </p:nvSpPr>
        <p:spPr/>
        <p:txBody>
          <a:bodyPr>
            <a:normAutofit/>
          </a:bodyPr>
          <a:lstStyle/>
          <a:p>
            <a:pPr marL="0" indent="0">
              <a:buNone/>
            </a:pPr>
            <a:r>
              <a:rPr lang="en-US" b="1" dirty="0"/>
              <a:t>Quarter 3 (Jan-March)</a:t>
            </a:r>
          </a:p>
          <a:p>
            <a:pPr lvl="1"/>
            <a:r>
              <a:rPr lang="en-US" dirty="0"/>
              <a:t>Wildfire and Ozone Impact on Health </a:t>
            </a:r>
          </a:p>
          <a:p>
            <a:pPr lvl="1"/>
            <a:r>
              <a:rPr lang="en-US" dirty="0"/>
              <a:t>Firearm Injury Analysis </a:t>
            </a:r>
          </a:p>
          <a:p>
            <a:pPr lvl="1"/>
            <a:r>
              <a:rPr lang="en-US" dirty="0"/>
              <a:t>Drug Rebate Analysis </a:t>
            </a:r>
          </a:p>
          <a:p>
            <a:pPr lvl="1"/>
            <a:r>
              <a:rPr lang="en-US" dirty="0"/>
              <a:t>Medicare Reference Based Pricing </a:t>
            </a:r>
          </a:p>
          <a:p>
            <a:pPr lvl="1"/>
            <a:endParaRPr lang="en-US" dirty="0"/>
          </a:p>
          <a:p>
            <a:pPr marL="57150" indent="0">
              <a:buNone/>
            </a:pPr>
            <a:r>
              <a:rPr lang="en-US" b="1" dirty="0"/>
              <a:t>Quarter 4 (April-June)</a:t>
            </a:r>
          </a:p>
          <a:p>
            <a:pPr lvl="1"/>
            <a:r>
              <a:rPr lang="en-US" dirty="0"/>
              <a:t>Shop for Care </a:t>
            </a:r>
          </a:p>
          <a:p>
            <a:pPr lvl="1"/>
            <a:r>
              <a:rPr lang="en-US" dirty="0"/>
              <a:t>Community Dashboard</a:t>
            </a:r>
          </a:p>
          <a:p>
            <a:pPr lvl="1"/>
            <a:r>
              <a:rPr lang="en-US" dirty="0"/>
              <a:t>CO APCD Insights Dashboard </a:t>
            </a:r>
          </a:p>
          <a:p>
            <a:pPr lvl="1"/>
            <a:endParaRPr lang="en-US" dirty="0"/>
          </a:p>
        </p:txBody>
      </p:sp>
    </p:spTree>
    <p:extLst>
      <p:ext uri="{BB962C8B-B14F-4D97-AF65-F5344CB8AC3E}">
        <p14:creationId xmlns:p14="http://schemas.microsoft.com/office/powerpoint/2010/main" val="2610486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17E7DA-2F25-4DAF-A333-C3AA00D9C7F6}"/>
              </a:ext>
            </a:extLst>
          </p:cNvPr>
          <p:cNvSpPr>
            <a:spLocks noGrp="1"/>
          </p:cNvSpPr>
          <p:nvPr>
            <p:ph type="sldNum" sz="quarter" idx="11"/>
          </p:nvPr>
        </p:nvSpPr>
        <p:spPr/>
        <p:txBody>
          <a:bodyPr/>
          <a:lstStyle/>
          <a:p>
            <a:fld id="{9ACBF9FD-0A59-4681-978E-0C5C6EBEA146}" type="slidenum">
              <a:rPr lang="en-US" smtClean="0"/>
              <a:t>64</a:t>
            </a:fld>
            <a:endParaRPr lang="en-US" dirty="0"/>
          </a:p>
        </p:txBody>
      </p:sp>
      <p:sp>
        <p:nvSpPr>
          <p:cNvPr id="3" name="Title 2">
            <a:extLst>
              <a:ext uri="{FF2B5EF4-FFF2-40B4-BE49-F238E27FC236}">
                <a16:creationId xmlns:a16="http://schemas.microsoft.com/office/drawing/2014/main" id="{680975B7-74C5-4A4B-BE3D-E5182EB928C4}"/>
              </a:ext>
            </a:extLst>
          </p:cNvPr>
          <p:cNvSpPr>
            <a:spLocks noGrp="1"/>
          </p:cNvSpPr>
          <p:nvPr>
            <p:ph type="title"/>
          </p:nvPr>
        </p:nvSpPr>
        <p:spPr/>
        <p:txBody>
          <a:bodyPr/>
          <a:lstStyle/>
          <a:p>
            <a:r>
              <a:rPr lang="en-US" dirty="0"/>
              <a:t>Public Report Usage July 2023 – Feb 2024</a:t>
            </a:r>
          </a:p>
        </p:txBody>
      </p:sp>
      <p:sp>
        <p:nvSpPr>
          <p:cNvPr id="4" name="Content Placeholder 3">
            <a:extLst>
              <a:ext uri="{FF2B5EF4-FFF2-40B4-BE49-F238E27FC236}">
                <a16:creationId xmlns:a16="http://schemas.microsoft.com/office/drawing/2014/main" id="{671FF7AF-D735-4BD5-B689-780B9F1C838E}"/>
              </a:ext>
            </a:extLst>
          </p:cNvPr>
          <p:cNvSpPr>
            <a:spLocks noGrp="1"/>
          </p:cNvSpPr>
          <p:nvPr>
            <p:ph idx="1"/>
          </p:nvPr>
        </p:nvSpPr>
        <p:spPr/>
        <p:txBody>
          <a:bodyPr>
            <a:normAutofit/>
          </a:bodyPr>
          <a:lstStyle/>
          <a:p>
            <a:r>
              <a:rPr lang="en-US" sz="3600" dirty="0"/>
              <a:t>Total </a:t>
            </a:r>
          </a:p>
          <a:p>
            <a:pPr lvl="1"/>
            <a:r>
              <a:rPr lang="en-US" sz="2800" dirty="0"/>
              <a:t>FY average pageviews per month: 2508</a:t>
            </a:r>
          </a:p>
          <a:p>
            <a:pPr lvl="1"/>
            <a:r>
              <a:rPr lang="en-US" sz="2800" dirty="0"/>
              <a:t>FY average unique users per month: 1745</a:t>
            </a:r>
          </a:p>
        </p:txBody>
      </p:sp>
    </p:spTree>
    <p:extLst>
      <p:ext uri="{BB962C8B-B14F-4D97-AF65-F5344CB8AC3E}">
        <p14:creationId xmlns:p14="http://schemas.microsoft.com/office/powerpoint/2010/main" val="3490691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DBCEF3-E436-4C7F-AE64-CEB8AC5AE8CB}"/>
              </a:ext>
            </a:extLst>
          </p:cNvPr>
          <p:cNvSpPr>
            <a:spLocks noGrp="1"/>
          </p:cNvSpPr>
          <p:nvPr>
            <p:ph type="sldNum" sz="quarter" idx="11"/>
          </p:nvPr>
        </p:nvSpPr>
        <p:spPr/>
        <p:txBody>
          <a:bodyPr/>
          <a:lstStyle/>
          <a:p>
            <a:fld id="{9ACBF9FD-0A59-4681-978E-0C5C6EBEA146}" type="slidenum">
              <a:rPr lang="en-US" smtClean="0"/>
              <a:pPr/>
              <a:t>65</a:t>
            </a:fld>
            <a:endParaRPr lang="en-US" dirty="0"/>
          </a:p>
        </p:txBody>
      </p:sp>
      <p:sp>
        <p:nvSpPr>
          <p:cNvPr id="3" name="Title 2">
            <a:extLst>
              <a:ext uri="{FF2B5EF4-FFF2-40B4-BE49-F238E27FC236}">
                <a16:creationId xmlns:a16="http://schemas.microsoft.com/office/drawing/2014/main" id="{D4DAAF04-1469-48F3-A04A-B5239D5E426D}"/>
              </a:ext>
            </a:extLst>
          </p:cNvPr>
          <p:cNvSpPr>
            <a:spLocks noGrp="1"/>
          </p:cNvSpPr>
          <p:nvPr>
            <p:ph type="title"/>
          </p:nvPr>
        </p:nvSpPr>
        <p:spPr/>
        <p:txBody>
          <a:bodyPr>
            <a:noAutofit/>
          </a:bodyPr>
          <a:lstStyle/>
          <a:p>
            <a:r>
              <a:rPr lang="en-US" sz="4400" dirty="0"/>
              <a:t>Telehealth Equity Analysis </a:t>
            </a:r>
          </a:p>
        </p:txBody>
      </p:sp>
      <p:sp>
        <p:nvSpPr>
          <p:cNvPr id="4" name="Content Placeholder 3">
            <a:extLst>
              <a:ext uri="{FF2B5EF4-FFF2-40B4-BE49-F238E27FC236}">
                <a16:creationId xmlns:a16="http://schemas.microsoft.com/office/drawing/2014/main" id="{AA97F389-7673-4A7D-8A7E-9138E099F153}"/>
              </a:ext>
            </a:extLst>
          </p:cNvPr>
          <p:cNvSpPr>
            <a:spLocks noGrp="1"/>
          </p:cNvSpPr>
          <p:nvPr>
            <p:ph idx="1"/>
          </p:nvPr>
        </p:nvSpPr>
        <p:spPr>
          <a:xfrm>
            <a:off x="616121" y="1578451"/>
            <a:ext cx="10339262" cy="4525012"/>
          </a:xfrm>
        </p:spPr>
        <p:txBody>
          <a:bodyPr>
            <a:normAutofit fontScale="92500"/>
          </a:bodyPr>
          <a:lstStyle/>
          <a:p>
            <a:r>
              <a:rPr lang="en-US" b="1" dirty="0">
                <a:solidFill>
                  <a:schemeClr val="accent2"/>
                </a:solidFill>
              </a:rPr>
              <a:t>Goal: </a:t>
            </a:r>
            <a:r>
              <a:rPr lang="en-US" dirty="0"/>
              <a:t>Understand the relationship between social factors in U.S. Census data and use of telehealth visits </a:t>
            </a:r>
            <a:r>
              <a:rPr lang="en-US" dirty="0">
                <a:solidFill>
                  <a:schemeClr val="tx2"/>
                </a:solidFill>
              </a:rPr>
              <a:t>and in-person visits that</a:t>
            </a:r>
            <a:r>
              <a:rPr lang="en-US" i="1" dirty="0">
                <a:solidFill>
                  <a:schemeClr val="tx2"/>
                </a:solidFill>
              </a:rPr>
              <a:t> could </a:t>
            </a:r>
            <a:r>
              <a:rPr lang="en-US" dirty="0">
                <a:solidFill>
                  <a:schemeClr val="tx2"/>
                </a:solidFill>
              </a:rPr>
              <a:t>have been delivered via telehealth using information in </a:t>
            </a:r>
            <a:r>
              <a:rPr lang="en-US" dirty="0"/>
              <a:t>the CO APCD. </a:t>
            </a:r>
          </a:p>
          <a:p>
            <a:endParaRPr lang="en-US" dirty="0"/>
          </a:p>
          <a:p>
            <a:r>
              <a:rPr lang="en-US" b="1" dirty="0">
                <a:solidFill>
                  <a:schemeClr val="accent2"/>
                </a:solidFill>
              </a:rPr>
              <a:t>Use Cases: </a:t>
            </a:r>
          </a:p>
          <a:p>
            <a:pPr lvl="1"/>
            <a:r>
              <a:rPr lang="en-US" dirty="0"/>
              <a:t>Understand how telehealth and in-person visits differ across the state and by county and neighborhood.</a:t>
            </a:r>
          </a:p>
          <a:p>
            <a:pPr lvl="1"/>
            <a:r>
              <a:rPr lang="en-US" dirty="0"/>
              <a:t>Investigate which social factors have a relationship to high or low use of in-person or telehealth services for your community.</a:t>
            </a:r>
          </a:p>
          <a:p>
            <a:pPr lvl="1"/>
            <a:r>
              <a:rPr lang="en-US" dirty="0"/>
              <a:t>Develop programs or initiatives to support increased access to telehealth or in-person services, specifically addressing social factors impacting your community</a:t>
            </a:r>
          </a:p>
          <a:p>
            <a:endParaRPr lang="en-US" dirty="0"/>
          </a:p>
        </p:txBody>
      </p:sp>
    </p:spTree>
    <p:extLst>
      <p:ext uri="{BB962C8B-B14F-4D97-AF65-F5344CB8AC3E}">
        <p14:creationId xmlns:p14="http://schemas.microsoft.com/office/powerpoint/2010/main" val="30073688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DBCEF3-E436-4C7F-AE64-CEB8AC5AE8CB}"/>
              </a:ext>
            </a:extLst>
          </p:cNvPr>
          <p:cNvSpPr>
            <a:spLocks noGrp="1"/>
          </p:cNvSpPr>
          <p:nvPr>
            <p:ph type="sldNum" sz="quarter" idx="11"/>
          </p:nvPr>
        </p:nvSpPr>
        <p:spPr/>
        <p:txBody>
          <a:bodyPr/>
          <a:lstStyle/>
          <a:p>
            <a:fld id="{9ACBF9FD-0A59-4681-978E-0C5C6EBEA146}" type="slidenum">
              <a:rPr lang="en-US" smtClean="0"/>
              <a:pPr/>
              <a:t>66</a:t>
            </a:fld>
            <a:endParaRPr lang="en-US" dirty="0"/>
          </a:p>
        </p:txBody>
      </p:sp>
      <p:sp>
        <p:nvSpPr>
          <p:cNvPr id="3" name="Title 2">
            <a:extLst>
              <a:ext uri="{FF2B5EF4-FFF2-40B4-BE49-F238E27FC236}">
                <a16:creationId xmlns:a16="http://schemas.microsoft.com/office/drawing/2014/main" id="{D4DAAF04-1469-48F3-A04A-B5239D5E426D}"/>
              </a:ext>
            </a:extLst>
          </p:cNvPr>
          <p:cNvSpPr>
            <a:spLocks noGrp="1"/>
          </p:cNvSpPr>
          <p:nvPr>
            <p:ph type="title"/>
          </p:nvPr>
        </p:nvSpPr>
        <p:spPr>
          <a:xfrm>
            <a:off x="616120" y="682625"/>
            <a:ext cx="10977692" cy="666750"/>
          </a:xfrm>
        </p:spPr>
        <p:txBody>
          <a:bodyPr>
            <a:normAutofit fontScale="90000"/>
          </a:bodyPr>
          <a:lstStyle/>
          <a:p>
            <a:br>
              <a:rPr lang="en-US" dirty="0"/>
            </a:br>
            <a:br>
              <a:rPr lang="en-US" dirty="0"/>
            </a:br>
            <a:br>
              <a:rPr lang="en-US" dirty="0"/>
            </a:br>
            <a:br>
              <a:rPr lang="en-US" dirty="0"/>
            </a:br>
            <a:r>
              <a:rPr lang="en-US" sz="4900" dirty="0"/>
              <a:t>What’s Included? Social Factors </a:t>
            </a:r>
          </a:p>
        </p:txBody>
      </p:sp>
      <p:sp>
        <p:nvSpPr>
          <p:cNvPr id="4" name="Content Placeholder 3">
            <a:extLst>
              <a:ext uri="{FF2B5EF4-FFF2-40B4-BE49-F238E27FC236}">
                <a16:creationId xmlns:a16="http://schemas.microsoft.com/office/drawing/2014/main" id="{AA97F389-7673-4A7D-8A7E-9138E099F153}"/>
              </a:ext>
            </a:extLst>
          </p:cNvPr>
          <p:cNvSpPr>
            <a:spLocks noGrp="1"/>
          </p:cNvSpPr>
          <p:nvPr>
            <p:ph idx="1"/>
          </p:nvPr>
        </p:nvSpPr>
        <p:spPr>
          <a:xfrm>
            <a:off x="616121" y="1776987"/>
            <a:ext cx="10339262" cy="4326475"/>
          </a:xfrm>
        </p:spPr>
        <p:txBody>
          <a:bodyPr>
            <a:normAutofit/>
          </a:bodyPr>
          <a:lstStyle/>
          <a:p>
            <a:r>
              <a:rPr lang="en-US" sz="3600" b="1" dirty="0">
                <a:solidFill>
                  <a:schemeClr val="accent5"/>
                </a:solidFill>
              </a:rPr>
              <a:t>% of Individuals: </a:t>
            </a:r>
            <a:r>
              <a:rPr lang="en-US" sz="3200" dirty="0"/>
              <a:t>People of Color, Veterans, Limited English, Disability, Unemployed, Without a H.S. </a:t>
            </a:r>
            <a:r>
              <a:rPr lang="en-US" sz="3200"/>
              <a:t>Diploma</a:t>
            </a:r>
            <a:endParaRPr lang="en-US" sz="3200" dirty="0"/>
          </a:p>
          <a:p>
            <a:pPr marL="0" indent="0">
              <a:buNone/>
            </a:pPr>
            <a:endParaRPr lang="en-US" sz="3200" dirty="0"/>
          </a:p>
          <a:p>
            <a:r>
              <a:rPr lang="en-US" sz="3600" b="1" dirty="0">
                <a:solidFill>
                  <a:schemeClr val="accent5"/>
                </a:solidFill>
              </a:rPr>
              <a:t>% Households Without: </a:t>
            </a:r>
            <a:r>
              <a:rPr lang="en-US" sz="3200" dirty="0"/>
              <a:t>Internet, Computer, Smartphone </a:t>
            </a:r>
          </a:p>
          <a:p>
            <a:pPr marL="0" indent="0">
              <a:buNone/>
            </a:pPr>
            <a:endParaRPr lang="en-US" dirty="0"/>
          </a:p>
          <a:p>
            <a:pPr marL="0" indent="0">
              <a:buNone/>
            </a:pPr>
            <a:r>
              <a:rPr lang="en-US" sz="1800" dirty="0"/>
              <a:t>*</a:t>
            </a:r>
            <a:r>
              <a:rPr lang="en-US" sz="1800" i="1" dirty="0"/>
              <a:t>Note: the CO APCD does not contain Veterans Administration (VA) data </a:t>
            </a:r>
            <a:endParaRPr lang="en-US" sz="1800" dirty="0"/>
          </a:p>
        </p:txBody>
      </p:sp>
      <p:sp>
        <p:nvSpPr>
          <p:cNvPr id="5" name="TextBox 4">
            <a:extLst>
              <a:ext uri="{FF2B5EF4-FFF2-40B4-BE49-F238E27FC236}">
                <a16:creationId xmlns:a16="http://schemas.microsoft.com/office/drawing/2014/main" id="{6550F5F5-0451-4678-A882-A25C8F4E7CFA}"/>
              </a:ext>
            </a:extLst>
          </p:cNvPr>
          <p:cNvSpPr txBox="1"/>
          <p:nvPr/>
        </p:nvSpPr>
        <p:spPr>
          <a:xfrm>
            <a:off x="8620872" y="362852"/>
            <a:ext cx="2869625" cy="1200329"/>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sz="2400" b="1" dirty="0">
                <a:solidFill>
                  <a:schemeClr val="accent1"/>
                </a:solidFill>
                <a:cs typeface="Arial" panose="020B0604020202020204" pitchFamily="34" charset="0"/>
              </a:rPr>
              <a:t>Data from the Census American Community Survey</a:t>
            </a:r>
          </a:p>
        </p:txBody>
      </p:sp>
    </p:spTree>
    <p:extLst>
      <p:ext uri="{BB962C8B-B14F-4D97-AF65-F5344CB8AC3E}">
        <p14:creationId xmlns:p14="http://schemas.microsoft.com/office/powerpoint/2010/main" val="420107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DBCEF3-E436-4C7F-AE64-CEB8AC5AE8CB}"/>
              </a:ext>
            </a:extLst>
          </p:cNvPr>
          <p:cNvSpPr>
            <a:spLocks noGrp="1"/>
          </p:cNvSpPr>
          <p:nvPr>
            <p:ph type="sldNum" sz="quarter" idx="11"/>
          </p:nvPr>
        </p:nvSpPr>
        <p:spPr/>
        <p:txBody>
          <a:bodyPr/>
          <a:lstStyle/>
          <a:p>
            <a:fld id="{9ACBF9FD-0A59-4681-978E-0C5C6EBEA146}" type="slidenum">
              <a:rPr lang="en-US" smtClean="0"/>
              <a:pPr/>
              <a:t>67</a:t>
            </a:fld>
            <a:endParaRPr lang="en-US" dirty="0"/>
          </a:p>
        </p:txBody>
      </p:sp>
      <p:sp>
        <p:nvSpPr>
          <p:cNvPr id="3" name="Title 2">
            <a:extLst>
              <a:ext uri="{FF2B5EF4-FFF2-40B4-BE49-F238E27FC236}">
                <a16:creationId xmlns:a16="http://schemas.microsoft.com/office/drawing/2014/main" id="{D4DAAF04-1469-48F3-A04A-B5239D5E426D}"/>
              </a:ext>
            </a:extLst>
          </p:cNvPr>
          <p:cNvSpPr>
            <a:spLocks noGrp="1"/>
          </p:cNvSpPr>
          <p:nvPr>
            <p:ph type="title"/>
          </p:nvPr>
        </p:nvSpPr>
        <p:spPr>
          <a:xfrm>
            <a:off x="463720" y="754537"/>
            <a:ext cx="8811489" cy="666750"/>
          </a:xfrm>
        </p:spPr>
        <p:txBody>
          <a:bodyPr>
            <a:noAutofit/>
          </a:bodyPr>
          <a:lstStyle/>
          <a:p>
            <a:r>
              <a:rPr lang="en-US" sz="4400" dirty="0"/>
              <a:t>What’s Included? </a:t>
            </a:r>
            <a:br>
              <a:rPr lang="en-US" sz="4400" dirty="0"/>
            </a:br>
            <a:r>
              <a:rPr lang="en-US" sz="4400" dirty="0"/>
              <a:t>Health Care Measures  </a:t>
            </a:r>
          </a:p>
        </p:txBody>
      </p:sp>
      <p:sp>
        <p:nvSpPr>
          <p:cNvPr id="4" name="Content Placeholder 3">
            <a:extLst>
              <a:ext uri="{FF2B5EF4-FFF2-40B4-BE49-F238E27FC236}">
                <a16:creationId xmlns:a16="http://schemas.microsoft.com/office/drawing/2014/main" id="{AA97F389-7673-4A7D-8A7E-9138E099F153}"/>
              </a:ext>
            </a:extLst>
          </p:cNvPr>
          <p:cNvSpPr>
            <a:spLocks noGrp="1"/>
          </p:cNvSpPr>
          <p:nvPr>
            <p:ph idx="1"/>
          </p:nvPr>
        </p:nvSpPr>
        <p:spPr>
          <a:xfrm>
            <a:off x="616121" y="1578451"/>
            <a:ext cx="8811490" cy="4525012"/>
          </a:xfrm>
        </p:spPr>
        <p:txBody>
          <a:bodyPr>
            <a:normAutofit fontScale="85000" lnSpcReduction="10000"/>
          </a:bodyPr>
          <a:lstStyle/>
          <a:p>
            <a:r>
              <a:rPr lang="en-US" sz="3200" b="1" dirty="0">
                <a:solidFill>
                  <a:schemeClr val="accent6"/>
                </a:solidFill>
              </a:rPr>
              <a:t>Telehealth Utilization </a:t>
            </a:r>
            <a:r>
              <a:rPr lang="en-US" sz="2800" dirty="0"/>
              <a:t>is defined as the number of visits for any reason (any diagnosis), recorded in claims as telehealth</a:t>
            </a:r>
          </a:p>
          <a:p>
            <a:pPr lvl="1"/>
            <a:r>
              <a:rPr lang="en-US" sz="2800" dirty="0"/>
              <a:t>Number of telehealth </a:t>
            </a:r>
            <a:r>
              <a:rPr lang="en-US" sz="2800" b="1" dirty="0"/>
              <a:t>visits per 1,000 people </a:t>
            </a:r>
            <a:r>
              <a:rPr lang="en-US" sz="2800" dirty="0"/>
              <a:t>in the CO APCD</a:t>
            </a:r>
          </a:p>
          <a:p>
            <a:pPr marL="457200" lvl="1" indent="0">
              <a:buNone/>
            </a:pPr>
            <a:endParaRPr lang="en-US" sz="2800" dirty="0"/>
          </a:p>
          <a:p>
            <a:r>
              <a:rPr lang="en-US" sz="3200" b="1" dirty="0">
                <a:solidFill>
                  <a:schemeClr val="accent6"/>
                </a:solidFill>
              </a:rPr>
              <a:t>In-person Utilization </a:t>
            </a:r>
            <a:r>
              <a:rPr lang="en-US" sz="2800" dirty="0"/>
              <a:t>is defined as the number of in-person visits (identified using the same set of CPT codes used above). </a:t>
            </a:r>
          </a:p>
          <a:p>
            <a:pPr lvl="1"/>
            <a:r>
              <a:rPr lang="en-US" sz="2800" dirty="0"/>
              <a:t>Number of in-person </a:t>
            </a:r>
            <a:r>
              <a:rPr lang="en-US" sz="2800" b="1" dirty="0"/>
              <a:t>visits per 1,000 people </a:t>
            </a:r>
            <a:r>
              <a:rPr lang="en-US" sz="2800" dirty="0"/>
              <a:t>in the CO APCD </a:t>
            </a:r>
          </a:p>
          <a:p>
            <a:pPr marL="457200" lvl="1" indent="0">
              <a:buNone/>
            </a:pPr>
            <a:endParaRPr lang="en-US" sz="2800" dirty="0"/>
          </a:p>
          <a:p>
            <a:pPr marL="0" indent="0">
              <a:buNone/>
            </a:pPr>
            <a:r>
              <a:rPr lang="en-US" sz="3100" b="1" dirty="0"/>
              <a:t>In-person services </a:t>
            </a:r>
            <a:r>
              <a:rPr lang="en-US" sz="3100" dirty="0"/>
              <a:t>were limited to </a:t>
            </a:r>
            <a:r>
              <a:rPr lang="en-US" sz="3100" b="1" dirty="0"/>
              <a:t>ONLY services that </a:t>
            </a:r>
            <a:r>
              <a:rPr lang="en-US" sz="3100" b="1" i="1" dirty="0"/>
              <a:t>COULD </a:t>
            </a:r>
            <a:r>
              <a:rPr lang="en-US" sz="3100" b="1" dirty="0"/>
              <a:t>have been performed via telehealth </a:t>
            </a:r>
            <a:r>
              <a:rPr lang="en-US" sz="3100" dirty="0"/>
              <a:t>and do not include things like surgery or lab tests that require an in-person visit. </a:t>
            </a:r>
          </a:p>
          <a:p>
            <a:endParaRPr lang="en-US" dirty="0"/>
          </a:p>
        </p:txBody>
      </p:sp>
      <p:sp>
        <p:nvSpPr>
          <p:cNvPr id="6" name="TextBox 5">
            <a:extLst>
              <a:ext uri="{FF2B5EF4-FFF2-40B4-BE49-F238E27FC236}">
                <a16:creationId xmlns:a16="http://schemas.microsoft.com/office/drawing/2014/main" id="{D02D8564-5AD9-49FC-8402-3CA75ED6AF95}"/>
              </a:ext>
            </a:extLst>
          </p:cNvPr>
          <p:cNvSpPr txBox="1"/>
          <p:nvPr/>
        </p:nvSpPr>
        <p:spPr>
          <a:xfrm>
            <a:off x="5808922" y="154372"/>
            <a:ext cx="2462936" cy="1200329"/>
          </a:xfrm>
          <a:prstGeom prst="rect">
            <a:avLst/>
          </a:prstGeom>
          <a:solidFill>
            <a:schemeClr val="accent2">
              <a:lumMod val="20000"/>
              <a:lumOff val="80000"/>
            </a:schemeClr>
          </a:solidFill>
          <a:ln>
            <a:solidFill>
              <a:schemeClr val="accent2"/>
            </a:solidFill>
          </a:ln>
        </p:spPr>
        <p:txBody>
          <a:bodyPr wrap="square" rtlCol="0">
            <a:spAutoFit/>
          </a:bodyPr>
          <a:lstStyle/>
          <a:p>
            <a:pPr algn="ctr"/>
            <a:r>
              <a:rPr lang="en-US" sz="2400" b="1" dirty="0">
                <a:solidFill>
                  <a:schemeClr val="accent1"/>
                </a:solidFill>
                <a:cs typeface="Arial" panose="020B0604020202020204" pitchFamily="34" charset="0"/>
              </a:rPr>
              <a:t>Data from the CO All Payer Claims Database</a:t>
            </a:r>
          </a:p>
        </p:txBody>
      </p:sp>
    </p:spTree>
    <p:extLst>
      <p:ext uri="{BB962C8B-B14F-4D97-AF65-F5344CB8AC3E}">
        <p14:creationId xmlns:p14="http://schemas.microsoft.com/office/powerpoint/2010/main" val="13368423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445571-B883-4520-B3B1-DBB7A93CB104}"/>
              </a:ext>
            </a:extLst>
          </p:cNvPr>
          <p:cNvSpPr>
            <a:spLocks noGrp="1"/>
          </p:cNvSpPr>
          <p:nvPr>
            <p:ph type="sldNum" sz="quarter" idx="11"/>
          </p:nvPr>
        </p:nvSpPr>
        <p:spPr/>
        <p:txBody>
          <a:bodyPr/>
          <a:lstStyle/>
          <a:p>
            <a:fld id="{9ACBF9FD-0A59-4681-978E-0C5C6EBEA146}" type="slidenum">
              <a:rPr lang="en-US" smtClean="0"/>
              <a:pPr/>
              <a:t>68</a:t>
            </a:fld>
            <a:endParaRPr lang="en-US" dirty="0"/>
          </a:p>
        </p:txBody>
      </p:sp>
      <p:sp>
        <p:nvSpPr>
          <p:cNvPr id="3" name="Title 2">
            <a:extLst>
              <a:ext uri="{FF2B5EF4-FFF2-40B4-BE49-F238E27FC236}">
                <a16:creationId xmlns:a16="http://schemas.microsoft.com/office/drawing/2014/main" id="{85BBF9F0-E134-4062-9FCD-2EC7FFB416DC}"/>
              </a:ext>
            </a:extLst>
          </p:cNvPr>
          <p:cNvSpPr>
            <a:spLocks noGrp="1"/>
          </p:cNvSpPr>
          <p:nvPr>
            <p:ph type="title"/>
          </p:nvPr>
        </p:nvSpPr>
        <p:spPr>
          <a:xfrm>
            <a:off x="392893" y="515132"/>
            <a:ext cx="8349891" cy="666750"/>
          </a:xfrm>
        </p:spPr>
        <p:txBody>
          <a:bodyPr>
            <a:normAutofit fontScale="90000"/>
          </a:bodyPr>
          <a:lstStyle/>
          <a:p>
            <a:br>
              <a:rPr lang="en-US" dirty="0"/>
            </a:br>
            <a:r>
              <a:rPr lang="en-US" sz="2200" dirty="0"/>
              <a:t>civhc.org &gt; Get Data&gt; Public Data&gt; Focus Areas &gt;Telehealth Analyses&gt; Telehealth Equity Analysis</a:t>
            </a:r>
            <a:endParaRPr lang="en-US" dirty="0"/>
          </a:p>
        </p:txBody>
      </p:sp>
      <p:sp>
        <p:nvSpPr>
          <p:cNvPr id="4" name="Content Placeholder 3">
            <a:extLst>
              <a:ext uri="{FF2B5EF4-FFF2-40B4-BE49-F238E27FC236}">
                <a16:creationId xmlns:a16="http://schemas.microsoft.com/office/drawing/2014/main" id="{F733158A-35CC-4F95-8C9C-526D16EA7E07}"/>
              </a:ext>
            </a:extLst>
          </p:cNvPr>
          <p:cNvSpPr>
            <a:spLocks noGrp="1"/>
          </p:cNvSpPr>
          <p:nvPr>
            <p:ph idx="1"/>
          </p:nvPr>
        </p:nvSpPr>
        <p:spPr>
          <a:xfrm>
            <a:off x="5624538" y="2214879"/>
            <a:ext cx="5479879" cy="3980815"/>
          </a:xfrm>
        </p:spPr>
        <p:txBody>
          <a:bodyPr>
            <a:normAutofit/>
          </a:bodyPr>
          <a:lstStyle/>
          <a:p>
            <a:r>
              <a:rPr lang="en-US" b="1" dirty="0"/>
              <a:t>The first tab (map and table view),</a:t>
            </a:r>
            <a:r>
              <a:rPr lang="en-US" dirty="0"/>
              <a:t> allows you to select a geography and service category or social factor of choice. </a:t>
            </a:r>
          </a:p>
          <a:p>
            <a:pPr marL="0" indent="0">
              <a:buNone/>
            </a:pPr>
            <a:endParaRPr lang="en-US" dirty="0"/>
          </a:p>
          <a:p>
            <a:r>
              <a:rPr lang="en-US" b="1" dirty="0"/>
              <a:t>The second tab (relationship view)</a:t>
            </a:r>
            <a:r>
              <a:rPr lang="en-US" dirty="0"/>
              <a:t>, shows the relationship (if any) between individual social factors and both in-person and telehealth use.</a:t>
            </a:r>
          </a:p>
        </p:txBody>
      </p:sp>
      <p:pic>
        <p:nvPicPr>
          <p:cNvPr id="5" name="Picture 4">
            <a:extLst>
              <a:ext uri="{FF2B5EF4-FFF2-40B4-BE49-F238E27FC236}">
                <a16:creationId xmlns:a16="http://schemas.microsoft.com/office/drawing/2014/main" id="{027CDDFC-C278-45EB-8554-3F82C9412EC7}"/>
              </a:ext>
            </a:extLst>
          </p:cNvPr>
          <p:cNvPicPr>
            <a:picLocks noChangeAspect="1"/>
          </p:cNvPicPr>
          <p:nvPr/>
        </p:nvPicPr>
        <p:blipFill>
          <a:blip r:embed="rId2"/>
          <a:stretch>
            <a:fillRect/>
          </a:stretch>
        </p:blipFill>
        <p:spPr>
          <a:xfrm>
            <a:off x="392893" y="1287623"/>
            <a:ext cx="5113827" cy="5241445"/>
          </a:xfrm>
          <a:prstGeom prst="rect">
            <a:avLst/>
          </a:prstGeom>
          <a:ln w="19050">
            <a:solidFill>
              <a:schemeClr val="accent2"/>
            </a:solidFill>
          </a:ln>
        </p:spPr>
      </p:pic>
    </p:spTree>
    <p:extLst>
      <p:ext uri="{BB962C8B-B14F-4D97-AF65-F5344CB8AC3E}">
        <p14:creationId xmlns:p14="http://schemas.microsoft.com/office/powerpoint/2010/main" val="19996598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91B9D-6F6F-4405-9208-286E0F9E5D5C}"/>
              </a:ext>
            </a:extLst>
          </p:cNvPr>
          <p:cNvSpPr>
            <a:spLocks noGrp="1"/>
          </p:cNvSpPr>
          <p:nvPr>
            <p:ph type="sldNum" sz="quarter" idx="11"/>
          </p:nvPr>
        </p:nvSpPr>
        <p:spPr/>
        <p:txBody>
          <a:bodyPr/>
          <a:lstStyle/>
          <a:p>
            <a:fld id="{9ACBF9FD-0A59-4681-978E-0C5C6EBEA146}" type="slidenum">
              <a:rPr lang="en-US" smtClean="0"/>
              <a:pPr/>
              <a:t>69</a:t>
            </a:fld>
            <a:endParaRPr lang="en-US" dirty="0"/>
          </a:p>
        </p:txBody>
      </p:sp>
      <p:sp>
        <p:nvSpPr>
          <p:cNvPr id="3" name="Title 2">
            <a:extLst>
              <a:ext uri="{FF2B5EF4-FFF2-40B4-BE49-F238E27FC236}">
                <a16:creationId xmlns:a16="http://schemas.microsoft.com/office/drawing/2014/main" id="{BB16392D-85FE-44DD-9947-ECFB893C5EF9}"/>
              </a:ext>
            </a:extLst>
          </p:cNvPr>
          <p:cNvSpPr>
            <a:spLocks noGrp="1"/>
          </p:cNvSpPr>
          <p:nvPr>
            <p:ph type="title"/>
          </p:nvPr>
        </p:nvSpPr>
        <p:spPr>
          <a:xfrm>
            <a:off x="616120" y="397193"/>
            <a:ext cx="8019337" cy="666750"/>
          </a:xfrm>
        </p:spPr>
        <p:txBody>
          <a:bodyPr>
            <a:noAutofit/>
          </a:bodyPr>
          <a:lstStyle/>
          <a:p>
            <a:r>
              <a:rPr lang="en-US" sz="4400" dirty="0"/>
              <a:t>Insights and Findings </a:t>
            </a:r>
          </a:p>
        </p:txBody>
      </p:sp>
      <p:sp>
        <p:nvSpPr>
          <p:cNvPr id="4" name="Content Placeholder 3">
            <a:extLst>
              <a:ext uri="{FF2B5EF4-FFF2-40B4-BE49-F238E27FC236}">
                <a16:creationId xmlns:a16="http://schemas.microsoft.com/office/drawing/2014/main" id="{E285AA98-9B57-4760-BC84-E43BC399B7DC}"/>
              </a:ext>
            </a:extLst>
          </p:cNvPr>
          <p:cNvSpPr>
            <a:spLocks noGrp="1"/>
          </p:cNvSpPr>
          <p:nvPr>
            <p:ph idx="1"/>
          </p:nvPr>
        </p:nvSpPr>
        <p:spPr>
          <a:xfrm>
            <a:off x="616120" y="1166494"/>
            <a:ext cx="8811490" cy="784226"/>
          </a:xfrm>
        </p:spPr>
        <p:txBody>
          <a:bodyPr/>
          <a:lstStyle/>
          <a:p>
            <a:pPr marL="0" indent="0">
              <a:buNone/>
            </a:pPr>
            <a:r>
              <a:rPr lang="en-US" sz="3600" dirty="0"/>
              <a:t>Statewide Insights </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E4FB0FC8-27AD-428E-AA0D-0558A50858C5}"/>
              </a:ext>
            </a:extLst>
          </p:cNvPr>
          <p:cNvPicPr>
            <a:picLocks noChangeAspect="1"/>
          </p:cNvPicPr>
          <p:nvPr/>
        </p:nvPicPr>
        <p:blipFill>
          <a:blip r:embed="rId2"/>
          <a:stretch>
            <a:fillRect/>
          </a:stretch>
        </p:blipFill>
        <p:spPr>
          <a:xfrm>
            <a:off x="2764390" y="1813107"/>
            <a:ext cx="6076950" cy="4533900"/>
          </a:xfrm>
          <a:prstGeom prst="rect">
            <a:avLst/>
          </a:prstGeom>
        </p:spPr>
      </p:pic>
    </p:spTree>
    <p:extLst>
      <p:ext uri="{BB962C8B-B14F-4D97-AF65-F5344CB8AC3E}">
        <p14:creationId xmlns:p14="http://schemas.microsoft.com/office/powerpoint/2010/main" val="83902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A43FF9-DBC9-0445-9C9C-37909182B1ED}"/>
              </a:ext>
            </a:extLst>
          </p:cNvPr>
          <p:cNvSpPr>
            <a:spLocks noGrp="1"/>
          </p:cNvSpPr>
          <p:nvPr>
            <p:ph type="sldNum" sz="quarter" idx="11"/>
          </p:nvPr>
        </p:nvSpPr>
        <p:spPr/>
        <p:txBody>
          <a:bodyPr/>
          <a:lstStyle/>
          <a:p>
            <a:fld id="{9ACBF9FD-0A59-4681-978E-0C5C6EBEA146}" type="slidenum">
              <a:rPr lang="en-US" smtClean="0"/>
              <a:pPr/>
              <a:t>7</a:t>
            </a:fld>
            <a:endParaRPr lang="en-US" dirty="0"/>
          </a:p>
        </p:txBody>
      </p:sp>
      <p:sp>
        <p:nvSpPr>
          <p:cNvPr id="5" name="Title 4">
            <a:extLst>
              <a:ext uri="{FF2B5EF4-FFF2-40B4-BE49-F238E27FC236}">
                <a16:creationId xmlns:a16="http://schemas.microsoft.com/office/drawing/2014/main" id="{8EB38119-51C7-F26B-4062-CBA0B5F88F81}"/>
              </a:ext>
            </a:extLst>
          </p:cNvPr>
          <p:cNvSpPr>
            <a:spLocks noGrp="1"/>
          </p:cNvSpPr>
          <p:nvPr>
            <p:ph type="title"/>
          </p:nvPr>
        </p:nvSpPr>
        <p:spPr/>
        <p:txBody>
          <a:bodyPr/>
          <a:lstStyle/>
          <a:p>
            <a:r>
              <a:rPr lang="en-US" dirty="0"/>
              <a:t>National Level APCD Update</a:t>
            </a:r>
          </a:p>
        </p:txBody>
      </p:sp>
      <p:sp>
        <p:nvSpPr>
          <p:cNvPr id="6" name="Content Placeholder 5">
            <a:extLst>
              <a:ext uri="{FF2B5EF4-FFF2-40B4-BE49-F238E27FC236}">
                <a16:creationId xmlns:a16="http://schemas.microsoft.com/office/drawing/2014/main" id="{0539EF64-6174-5DF6-3E73-3C5FDFEB525E}"/>
              </a:ext>
            </a:extLst>
          </p:cNvPr>
          <p:cNvSpPr>
            <a:spLocks noGrp="1"/>
          </p:cNvSpPr>
          <p:nvPr>
            <p:ph idx="1"/>
          </p:nvPr>
        </p:nvSpPr>
        <p:spPr>
          <a:xfrm>
            <a:off x="616122" y="1505415"/>
            <a:ext cx="10977690" cy="4103648"/>
          </a:xfrm>
        </p:spPr>
        <p:txBody>
          <a:bodyPr>
            <a:normAutofit fontScale="92500"/>
          </a:bodyPr>
          <a:lstStyle/>
          <a:p>
            <a:r>
              <a:rPr lang="en-US" dirty="0"/>
              <a:t>U.S. House and Senate are pressing for more data transparency in health care, especially for Medicare Advantage; CMS recent RFI on MA data needs.</a:t>
            </a:r>
          </a:p>
          <a:p>
            <a:r>
              <a:rPr lang="en-US" dirty="0"/>
              <a:t>ASPE and RAND just completed a first pass of aligned APCD application.</a:t>
            </a:r>
          </a:p>
          <a:p>
            <a:r>
              <a:rPr lang="en-US" dirty="0"/>
              <a:t>AHRQ still expressing interest in pursuing a national APCD; still have legislation in the House. Some interest in exploring this in the Senate as well.</a:t>
            </a:r>
          </a:p>
          <a:p>
            <a:r>
              <a:rPr lang="en-US" dirty="0"/>
              <a:t>DOL and others, including national employers, are desperate for solutions to give them the information needed to move health care costs. </a:t>
            </a:r>
          </a:p>
          <a:p>
            <a:r>
              <a:rPr lang="en-US" dirty="0"/>
              <a:t>APCD’s have entered recent conversations with SAMHSA, ONC, VA, OPM, and others.</a:t>
            </a:r>
          </a:p>
          <a:p>
            <a:r>
              <a:rPr lang="en-US" dirty="0"/>
              <a:t>Multiple state-run efforts around aligned applications, measure development, data.</a:t>
            </a:r>
          </a:p>
          <a:p>
            <a:pPr marL="0" indent="0" algn="ctr">
              <a:spcBef>
                <a:spcPts val="1200"/>
              </a:spcBef>
              <a:buNone/>
            </a:pPr>
            <a:endParaRPr lang="en-US" sz="3500" b="1" cap="small" dirty="0">
              <a:solidFill>
                <a:schemeClr val="accent2"/>
              </a:solidFill>
            </a:endParaRPr>
          </a:p>
        </p:txBody>
      </p:sp>
    </p:spTree>
    <p:extLst>
      <p:ext uri="{BB962C8B-B14F-4D97-AF65-F5344CB8AC3E}">
        <p14:creationId xmlns:p14="http://schemas.microsoft.com/office/powerpoint/2010/main" val="23698041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91B9D-6F6F-4405-9208-286E0F9E5D5C}"/>
              </a:ext>
            </a:extLst>
          </p:cNvPr>
          <p:cNvSpPr>
            <a:spLocks noGrp="1"/>
          </p:cNvSpPr>
          <p:nvPr>
            <p:ph type="sldNum" sz="quarter" idx="11"/>
          </p:nvPr>
        </p:nvSpPr>
        <p:spPr/>
        <p:txBody>
          <a:bodyPr/>
          <a:lstStyle/>
          <a:p>
            <a:fld id="{9ACBF9FD-0A59-4681-978E-0C5C6EBEA146}" type="slidenum">
              <a:rPr lang="en-US" smtClean="0"/>
              <a:pPr/>
              <a:t>70</a:t>
            </a:fld>
            <a:endParaRPr lang="en-US" dirty="0"/>
          </a:p>
        </p:txBody>
      </p:sp>
      <p:sp>
        <p:nvSpPr>
          <p:cNvPr id="3" name="Title 2">
            <a:extLst>
              <a:ext uri="{FF2B5EF4-FFF2-40B4-BE49-F238E27FC236}">
                <a16:creationId xmlns:a16="http://schemas.microsoft.com/office/drawing/2014/main" id="{BB16392D-85FE-44DD-9947-ECFB893C5EF9}"/>
              </a:ext>
            </a:extLst>
          </p:cNvPr>
          <p:cNvSpPr>
            <a:spLocks noGrp="1"/>
          </p:cNvSpPr>
          <p:nvPr>
            <p:ph type="title"/>
          </p:nvPr>
        </p:nvSpPr>
        <p:spPr>
          <a:xfrm>
            <a:off x="607154" y="165939"/>
            <a:ext cx="10977692" cy="666750"/>
          </a:xfrm>
        </p:spPr>
        <p:txBody>
          <a:bodyPr>
            <a:noAutofit/>
          </a:bodyPr>
          <a:lstStyle/>
          <a:p>
            <a:r>
              <a:rPr lang="en-US" sz="4400" dirty="0"/>
              <a:t>Insights and Findings </a:t>
            </a:r>
          </a:p>
        </p:txBody>
      </p:sp>
      <p:pic>
        <p:nvPicPr>
          <p:cNvPr id="4" name="Picture 3">
            <a:extLst>
              <a:ext uri="{FF2B5EF4-FFF2-40B4-BE49-F238E27FC236}">
                <a16:creationId xmlns:a16="http://schemas.microsoft.com/office/drawing/2014/main" id="{E479CB57-D1B0-4E00-B6C3-5A202C193211}"/>
              </a:ext>
            </a:extLst>
          </p:cNvPr>
          <p:cNvPicPr>
            <a:picLocks noChangeAspect="1"/>
          </p:cNvPicPr>
          <p:nvPr/>
        </p:nvPicPr>
        <p:blipFill>
          <a:blip r:embed="rId2"/>
          <a:stretch>
            <a:fillRect/>
          </a:stretch>
        </p:blipFill>
        <p:spPr>
          <a:xfrm>
            <a:off x="1310532" y="1028554"/>
            <a:ext cx="9570936" cy="5481048"/>
          </a:xfrm>
          <a:prstGeom prst="rect">
            <a:avLst/>
          </a:prstGeom>
        </p:spPr>
      </p:pic>
    </p:spTree>
    <p:extLst>
      <p:ext uri="{BB962C8B-B14F-4D97-AF65-F5344CB8AC3E}">
        <p14:creationId xmlns:p14="http://schemas.microsoft.com/office/powerpoint/2010/main" val="2645215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91B9D-6F6F-4405-9208-286E0F9E5D5C}"/>
              </a:ext>
            </a:extLst>
          </p:cNvPr>
          <p:cNvSpPr>
            <a:spLocks noGrp="1"/>
          </p:cNvSpPr>
          <p:nvPr>
            <p:ph type="sldNum" sz="quarter" idx="11"/>
          </p:nvPr>
        </p:nvSpPr>
        <p:spPr/>
        <p:txBody>
          <a:bodyPr/>
          <a:lstStyle/>
          <a:p>
            <a:fld id="{9ACBF9FD-0A59-4681-978E-0C5C6EBEA146}" type="slidenum">
              <a:rPr lang="en-US" smtClean="0"/>
              <a:pPr/>
              <a:t>71</a:t>
            </a:fld>
            <a:endParaRPr lang="en-US" dirty="0"/>
          </a:p>
        </p:txBody>
      </p:sp>
      <p:sp>
        <p:nvSpPr>
          <p:cNvPr id="3" name="Title 2">
            <a:extLst>
              <a:ext uri="{FF2B5EF4-FFF2-40B4-BE49-F238E27FC236}">
                <a16:creationId xmlns:a16="http://schemas.microsoft.com/office/drawing/2014/main" id="{BB16392D-85FE-44DD-9947-ECFB893C5EF9}"/>
              </a:ext>
            </a:extLst>
          </p:cNvPr>
          <p:cNvSpPr>
            <a:spLocks noGrp="1"/>
          </p:cNvSpPr>
          <p:nvPr>
            <p:ph type="title"/>
          </p:nvPr>
        </p:nvSpPr>
        <p:spPr>
          <a:xfrm>
            <a:off x="607154" y="165939"/>
            <a:ext cx="10977692" cy="666750"/>
          </a:xfrm>
        </p:spPr>
        <p:txBody>
          <a:bodyPr>
            <a:noAutofit/>
          </a:bodyPr>
          <a:lstStyle/>
          <a:p>
            <a:r>
              <a:rPr lang="en-US" sz="4400" dirty="0"/>
              <a:t>Insights and Findings </a:t>
            </a:r>
          </a:p>
        </p:txBody>
      </p:sp>
      <p:pic>
        <p:nvPicPr>
          <p:cNvPr id="5" name="Picture 4">
            <a:extLst>
              <a:ext uri="{FF2B5EF4-FFF2-40B4-BE49-F238E27FC236}">
                <a16:creationId xmlns:a16="http://schemas.microsoft.com/office/drawing/2014/main" id="{66832908-F15F-4FD0-9A3D-46238A4AC700}"/>
              </a:ext>
            </a:extLst>
          </p:cNvPr>
          <p:cNvPicPr>
            <a:picLocks noChangeAspect="1"/>
          </p:cNvPicPr>
          <p:nvPr/>
        </p:nvPicPr>
        <p:blipFill>
          <a:blip r:embed="rId2"/>
          <a:stretch>
            <a:fillRect/>
          </a:stretch>
        </p:blipFill>
        <p:spPr>
          <a:xfrm>
            <a:off x="1274833" y="1036854"/>
            <a:ext cx="9965596" cy="5379821"/>
          </a:xfrm>
          <a:prstGeom prst="rect">
            <a:avLst/>
          </a:prstGeom>
        </p:spPr>
      </p:pic>
    </p:spTree>
    <p:extLst>
      <p:ext uri="{BB962C8B-B14F-4D97-AF65-F5344CB8AC3E}">
        <p14:creationId xmlns:p14="http://schemas.microsoft.com/office/powerpoint/2010/main" val="26283279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DB810B-67E2-47AC-900C-F6DAA28D3EF0}"/>
              </a:ext>
            </a:extLst>
          </p:cNvPr>
          <p:cNvSpPr>
            <a:spLocks noGrp="1"/>
          </p:cNvSpPr>
          <p:nvPr>
            <p:ph type="sldNum" sz="quarter" idx="11"/>
          </p:nvPr>
        </p:nvSpPr>
        <p:spPr/>
        <p:txBody>
          <a:bodyPr/>
          <a:lstStyle/>
          <a:p>
            <a:fld id="{9ACBF9FD-0A59-4681-978E-0C5C6EBEA146}" type="slidenum">
              <a:rPr lang="en-US" smtClean="0"/>
              <a:pPr/>
              <a:t>72</a:t>
            </a:fld>
            <a:endParaRPr lang="en-US" dirty="0"/>
          </a:p>
        </p:txBody>
      </p:sp>
      <p:sp>
        <p:nvSpPr>
          <p:cNvPr id="5" name="Title 4">
            <a:extLst>
              <a:ext uri="{FF2B5EF4-FFF2-40B4-BE49-F238E27FC236}">
                <a16:creationId xmlns:a16="http://schemas.microsoft.com/office/drawing/2014/main" id="{22B5F043-50DE-4451-A4A2-6584C6B9F13B}"/>
              </a:ext>
            </a:extLst>
          </p:cNvPr>
          <p:cNvSpPr>
            <a:spLocks noGrp="1"/>
          </p:cNvSpPr>
          <p:nvPr>
            <p:ph type="title"/>
          </p:nvPr>
        </p:nvSpPr>
        <p:spPr>
          <a:xfrm>
            <a:off x="616121" y="911701"/>
            <a:ext cx="7765880" cy="666750"/>
          </a:xfrm>
        </p:spPr>
        <p:txBody>
          <a:bodyPr>
            <a:noAutofit/>
          </a:bodyPr>
          <a:lstStyle/>
          <a:p>
            <a:r>
              <a:rPr lang="en-US" dirty="0"/>
              <a:t>Telehealth vs. In-Person Services Payment Variation Analysis </a:t>
            </a:r>
          </a:p>
        </p:txBody>
      </p:sp>
      <p:sp>
        <p:nvSpPr>
          <p:cNvPr id="6" name="Content Placeholder 5">
            <a:extLst>
              <a:ext uri="{FF2B5EF4-FFF2-40B4-BE49-F238E27FC236}">
                <a16:creationId xmlns:a16="http://schemas.microsoft.com/office/drawing/2014/main" id="{94C395CF-84B5-41C9-AEC5-93B654A414EC}"/>
              </a:ext>
            </a:extLst>
          </p:cNvPr>
          <p:cNvSpPr>
            <a:spLocks noGrp="1"/>
          </p:cNvSpPr>
          <p:nvPr>
            <p:ph idx="1"/>
          </p:nvPr>
        </p:nvSpPr>
        <p:spPr>
          <a:xfrm>
            <a:off x="616120" y="1896894"/>
            <a:ext cx="9092083" cy="4206568"/>
          </a:xfrm>
        </p:spPr>
        <p:txBody>
          <a:bodyPr>
            <a:normAutofit/>
          </a:bodyPr>
          <a:lstStyle/>
          <a:p>
            <a:r>
              <a:rPr lang="en-US" b="1" dirty="0">
                <a:solidFill>
                  <a:schemeClr val="accent1"/>
                </a:solidFill>
              </a:rPr>
              <a:t>Goal: </a:t>
            </a:r>
            <a:r>
              <a:rPr lang="en-US" dirty="0"/>
              <a:t>Utilize CO APCD claims data to determine if there is, in fact, payment equality between in-person telehealth services. </a:t>
            </a:r>
          </a:p>
          <a:p>
            <a:r>
              <a:rPr lang="en-US" b="1" dirty="0">
                <a:solidFill>
                  <a:schemeClr val="accent1"/>
                </a:solidFill>
              </a:rPr>
              <a:t>Methodology: </a:t>
            </a:r>
            <a:r>
              <a:rPr lang="en-US" dirty="0"/>
              <a:t>Compared median and interquartile ranges of allowed amounts.</a:t>
            </a:r>
          </a:p>
          <a:p>
            <a:pPr lvl="1"/>
            <a:r>
              <a:rPr lang="en-US" dirty="0"/>
              <a:t>Analysis was comprised of nine generalized linear models and included place of service (telehealth vs. in-person) as the primary variable of interest.</a:t>
            </a:r>
          </a:p>
          <a:p>
            <a:pPr lvl="2"/>
            <a:r>
              <a:rPr lang="en-US" dirty="0"/>
              <a:t>Data analyzed included 8.6 million total claims across 27 commercial payers. </a:t>
            </a:r>
          </a:p>
          <a:p>
            <a:pPr lvl="2"/>
            <a:endParaRPr lang="en-US" b="1" dirty="0">
              <a:solidFill>
                <a:schemeClr val="accent1"/>
              </a:solidFill>
            </a:endParaRPr>
          </a:p>
        </p:txBody>
      </p:sp>
    </p:spTree>
    <p:extLst>
      <p:ext uri="{BB962C8B-B14F-4D97-AF65-F5344CB8AC3E}">
        <p14:creationId xmlns:p14="http://schemas.microsoft.com/office/powerpoint/2010/main" val="3214947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DB810B-67E2-47AC-900C-F6DAA28D3EF0}"/>
              </a:ext>
            </a:extLst>
          </p:cNvPr>
          <p:cNvSpPr>
            <a:spLocks noGrp="1"/>
          </p:cNvSpPr>
          <p:nvPr>
            <p:ph type="sldNum" sz="quarter" idx="11"/>
          </p:nvPr>
        </p:nvSpPr>
        <p:spPr/>
        <p:txBody>
          <a:bodyPr/>
          <a:lstStyle/>
          <a:p>
            <a:fld id="{9ACBF9FD-0A59-4681-978E-0C5C6EBEA146}" type="slidenum">
              <a:rPr lang="en-US" smtClean="0"/>
              <a:pPr/>
              <a:t>73</a:t>
            </a:fld>
            <a:endParaRPr lang="en-US" dirty="0"/>
          </a:p>
        </p:txBody>
      </p:sp>
      <p:sp>
        <p:nvSpPr>
          <p:cNvPr id="5" name="Title 4">
            <a:extLst>
              <a:ext uri="{FF2B5EF4-FFF2-40B4-BE49-F238E27FC236}">
                <a16:creationId xmlns:a16="http://schemas.microsoft.com/office/drawing/2014/main" id="{22B5F043-50DE-4451-A4A2-6584C6B9F13B}"/>
              </a:ext>
            </a:extLst>
          </p:cNvPr>
          <p:cNvSpPr>
            <a:spLocks noGrp="1"/>
          </p:cNvSpPr>
          <p:nvPr>
            <p:ph type="title"/>
          </p:nvPr>
        </p:nvSpPr>
        <p:spPr>
          <a:xfrm>
            <a:off x="334863" y="2720181"/>
            <a:ext cx="5090577" cy="666750"/>
          </a:xfrm>
        </p:spPr>
        <p:txBody>
          <a:bodyPr>
            <a:noAutofit/>
          </a:bodyPr>
          <a:lstStyle/>
          <a:p>
            <a:r>
              <a:rPr lang="en-US" dirty="0"/>
              <a:t>Telehealth vs. </a:t>
            </a:r>
            <a:br>
              <a:rPr lang="en-US" dirty="0"/>
            </a:br>
            <a:r>
              <a:rPr lang="en-US" dirty="0"/>
              <a:t>In-Person Services Payment Variation Analysis </a:t>
            </a:r>
          </a:p>
        </p:txBody>
      </p:sp>
      <p:sp>
        <p:nvSpPr>
          <p:cNvPr id="6" name="Content Placeholder 5">
            <a:extLst>
              <a:ext uri="{FF2B5EF4-FFF2-40B4-BE49-F238E27FC236}">
                <a16:creationId xmlns:a16="http://schemas.microsoft.com/office/drawing/2014/main" id="{94C395CF-84B5-41C9-AEC5-93B654A414EC}"/>
              </a:ext>
            </a:extLst>
          </p:cNvPr>
          <p:cNvSpPr>
            <a:spLocks noGrp="1"/>
          </p:cNvSpPr>
          <p:nvPr>
            <p:ph idx="1"/>
          </p:nvPr>
        </p:nvSpPr>
        <p:spPr>
          <a:xfrm>
            <a:off x="334863" y="3419588"/>
            <a:ext cx="3955879" cy="528321"/>
          </a:xfrm>
        </p:spPr>
        <p:txBody>
          <a:bodyPr>
            <a:normAutofit fontScale="92500" lnSpcReduction="10000"/>
          </a:bodyPr>
          <a:lstStyle/>
          <a:p>
            <a:pPr marL="0" indent="0">
              <a:buNone/>
            </a:pPr>
            <a:r>
              <a:rPr lang="en-US" sz="3200" dirty="0"/>
              <a:t>Insights and Findings</a:t>
            </a:r>
          </a:p>
          <a:p>
            <a:pPr lvl="2"/>
            <a:endParaRPr lang="en-US" b="1" dirty="0">
              <a:solidFill>
                <a:schemeClr val="accent1"/>
              </a:solidFill>
            </a:endParaRPr>
          </a:p>
        </p:txBody>
      </p:sp>
      <p:pic>
        <p:nvPicPr>
          <p:cNvPr id="3" name="Picture 2">
            <a:extLst>
              <a:ext uri="{FF2B5EF4-FFF2-40B4-BE49-F238E27FC236}">
                <a16:creationId xmlns:a16="http://schemas.microsoft.com/office/drawing/2014/main" id="{4C46AA1C-67BD-41BB-A6AA-D48DD13BA4A0}"/>
              </a:ext>
            </a:extLst>
          </p:cNvPr>
          <p:cNvPicPr>
            <a:picLocks noChangeAspect="1"/>
          </p:cNvPicPr>
          <p:nvPr/>
        </p:nvPicPr>
        <p:blipFill>
          <a:blip r:embed="rId2"/>
          <a:stretch>
            <a:fillRect/>
          </a:stretch>
        </p:blipFill>
        <p:spPr>
          <a:xfrm>
            <a:off x="5425440" y="427037"/>
            <a:ext cx="5770103" cy="6172200"/>
          </a:xfrm>
          <a:prstGeom prst="rect">
            <a:avLst/>
          </a:prstGeom>
        </p:spPr>
      </p:pic>
    </p:spTree>
    <p:extLst>
      <p:ext uri="{BB962C8B-B14F-4D97-AF65-F5344CB8AC3E}">
        <p14:creationId xmlns:p14="http://schemas.microsoft.com/office/powerpoint/2010/main" val="26785938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DB810B-67E2-47AC-900C-F6DAA28D3EF0}"/>
              </a:ext>
            </a:extLst>
          </p:cNvPr>
          <p:cNvSpPr>
            <a:spLocks noGrp="1"/>
          </p:cNvSpPr>
          <p:nvPr>
            <p:ph type="sldNum" sz="quarter" idx="11"/>
          </p:nvPr>
        </p:nvSpPr>
        <p:spPr/>
        <p:txBody>
          <a:bodyPr/>
          <a:lstStyle/>
          <a:p>
            <a:fld id="{9ACBF9FD-0A59-4681-978E-0C5C6EBEA146}" type="slidenum">
              <a:rPr lang="en-US" smtClean="0"/>
              <a:pPr/>
              <a:t>74</a:t>
            </a:fld>
            <a:endParaRPr lang="en-US" dirty="0"/>
          </a:p>
        </p:txBody>
      </p:sp>
      <p:sp>
        <p:nvSpPr>
          <p:cNvPr id="5" name="Title 4">
            <a:extLst>
              <a:ext uri="{FF2B5EF4-FFF2-40B4-BE49-F238E27FC236}">
                <a16:creationId xmlns:a16="http://schemas.microsoft.com/office/drawing/2014/main" id="{22B5F043-50DE-4451-A4A2-6584C6B9F13B}"/>
              </a:ext>
            </a:extLst>
          </p:cNvPr>
          <p:cNvSpPr>
            <a:spLocks noGrp="1"/>
          </p:cNvSpPr>
          <p:nvPr>
            <p:ph type="title"/>
          </p:nvPr>
        </p:nvSpPr>
        <p:spPr>
          <a:xfrm>
            <a:off x="334863" y="2467283"/>
            <a:ext cx="5090577" cy="666750"/>
          </a:xfrm>
        </p:spPr>
        <p:txBody>
          <a:bodyPr>
            <a:noAutofit/>
          </a:bodyPr>
          <a:lstStyle/>
          <a:p>
            <a:r>
              <a:rPr lang="en-US" dirty="0"/>
              <a:t>Telehealth Payment Variation Analysis</a:t>
            </a:r>
          </a:p>
        </p:txBody>
      </p:sp>
      <p:sp>
        <p:nvSpPr>
          <p:cNvPr id="6" name="Content Placeholder 5">
            <a:extLst>
              <a:ext uri="{FF2B5EF4-FFF2-40B4-BE49-F238E27FC236}">
                <a16:creationId xmlns:a16="http://schemas.microsoft.com/office/drawing/2014/main" id="{94C395CF-84B5-41C9-AEC5-93B654A414EC}"/>
              </a:ext>
            </a:extLst>
          </p:cNvPr>
          <p:cNvSpPr>
            <a:spLocks noGrp="1"/>
          </p:cNvSpPr>
          <p:nvPr>
            <p:ph idx="1"/>
          </p:nvPr>
        </p:nvSpPr>
        <p:spPr>
          <a:xfrm>
            <a:off x="334863" y="3346247"/>
            <a:ext cx="3955879" cy="528321"/>
          </a:xfrm>
        </p:spPr>
        <p:txBody>
          <a:bodyPr>
            <a:normAutofit fontScale="92500" lnSpcReduction="10000"/>
          </a:bodyPr>
          <a:lstStyle/>
          <a:p>
            <a:pPr marL="0" indent="0">
              <a:buNone/>
            </a:pPr>
            <a:r>
              <a:rPr lang="en-US" sz="3200" dirty="0"/>
              <a:t>Insights and Findings</a:t>
            </a:r>
          </a:p>
          <a:p>
            <a:pPr lvl="2"/>
            <a:endParaRPr lang="en-US" b="1" dirty="0">
              <a:solidFill>
                <a:schemeClr val="accent1"/>
              </a:solidFill>
            </a:endParaRPr>
          </a:p>
        </p:txBody>
      </p:sp>
      <p:pic>
        <p:nvPicPr>
          <p:cNvPr id="4" name="Picture 3">
            <a:extLst>
              <a:ext uri="{FF2B5EF4-FFF2-40B4-BE49-F238E27FC236}">
                <a16:creationId xmlns:a16="http://schemas.microsoft.com/office/drawing/2014/main" id="{070A543D-8D77-4285-8458-AD4BCF243990}"/>
              </a:ext>
            </a:extLst>
          </p:cNvPr>
          <p:cNvPicPr>
            <a:picLocks noChangeAspect="1"/>
          </p:cNvPicPr>
          <p:nvPr/>
        </p:nvPicPr>
        <p:blipFill>
          <a:blip r:embed="rId2"/>
          <a:stretch>
            <a:fillRect/>
          </a:stretch>
        </p:blipFill>
        <p:spPr>
          <a:xfrm>
            <a:off x="4965018" y="712629"/>
            <a:ext cx="6275816" cy="5516880"/>
          </a:xfrm>
          <a:prstGeom prst="rect">
            <a:avLst/>
          </a:prstGeom>
        </p:spPr>
      </p:pic>
    </p:spTree>
    <p:extLst>
      <p:ext uri="{BB962C8B-B14F-4D97-AF65-F5344CB8AC3E}">
        <p14:creationId xmlns:p14="http://schemas.microsoft.com/office/powerpoint/2010/main" val="31591609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DB810B-67E2-47AC-900C-F6DAA28D3EF0}"/>
              </a:ext>
            </a:extLst>
          </p:cNvPr>
          <p:cNvSpPr>
            <a:spLocks noGrp="1"/>
          </p:cNvSpPr>
          <p:nvPr>
            <p:ph type="sldNum" sz="quarter" idx="11"/>
          </p:nvPr>
        </p:nvSpPr>
        <p:spPr/>
        <p:txBody>
          <a:bodyPr/>
          <a:lstStyle/>
          <a:p>
            <a:fld id="{9ACBF9FD-0A59-4681-978E-0C5C6EBEA146}" type="slidenum">
              <a:rPr lang="en-US" smtClean="0"/>
              <a:pPr/>
              <a:t>75</a:t>
            </a:fld>
            <a:endParaRPr lang="en-US" dirty="0"/>
          </a:p>
        </p:txBody>
      </p:sp>
      <p:sp>
        <p:nvSpPr>
          <p:cNvPr id="5" name="Title 4">
            <a:extLst>
              <a:ext uri="{FF2B5EF4-FFF2-40B4-BE49-F238E27FC236}">
                <a16:creationId xmlns:a16="http://schemas.microsoft.com/office/drawing/2014/main" id="{22B5F043-50DE-4451-A4A2-6584C6B9F13B}"/>
              </a:ext>
            </a:extLst>
          </p:cNvPr>
          <p:cNvSpPr>
            <a:spLocks noGrp="1"/>
          </p:cNvSpPr>
          <p:nvPr>
            <p:ph type="title"/>
          </p:nvPr>
        </p:nvSpPr>
        <p:spPr>
          <a:xfrm>
            <a:off x="529033" y="415477"/>
            <a:ext cx="10977692" cy="666750"/>
          </a:xfrm>
        </p:spPr>
        <p:txBody>
          <a:bodyPr>
            <a:noAutofit/>
          </a:bodyPr>
          <a:lstStyle/>
          <a:p>
            <a:r>
              <a:rPr lang="en-US" dirty="0"/>
              <a:t>Telehealth Payment Variation Analysis</a:t>
            </a:r>
          </a:p>
        </p:txBody>
      </p:sp>
      <p:sp>
        <p:nvSpPr>
          <p:cNvPr id="6" name="Content Placeholder 5">
            <a:extLst>
              <a:ext uri="{FF2B5EF4-FFF2-40B4-BE49-F238E27FC236}">
                <a16:creationId xmlns:a16="http://schemas.microsoft.com/office/drawing/2014/main" id="{94C395CF-84B5-41C9-AEC5-93B654A414EC}"/>
              </a:ext>
            </a:extLst>
          </p:cNvPr>
          <p:cNvSpPr>
            <a:spLocks noGrp="1"/>
          </p:cNvSpPr>
          <p:nvPr>
            <p:ph idx="1"/>
          </p:nvPr>
        </p:nvSpPr>
        <p:spPr>
          <a:xfrm>
            <a:off x="685275" y="1042861"/>
            <a:ext cx="10977690" cy="592637"/>
          </a:xfrm>
        </p:spPr>
        <p:txBody>
          <a:bodyPr>
            <a:normAutofit fontScale="92500" lnSpcReduction="10000"/>
          </a:bodyPr>
          <a:lstStyle/>
          <a:p>
            <a:pPr marL="0" indent="0">
              <a:buNone/>
            </a:pPr>
            <a:r>
              <a:rPr lang="en-US" sz="3800" dirty="0"/>
              <a:t>Insights and Findings</a:t>
            </a:r>
          </a:p>
          <a:p>
            <a:pPr marL="0" indent="0">
              <a:buNone/>
            </a:pPr>
            <a:endParaRPr lang="en-US" sz="3200" dirty="0"/>
          </a:p>
          <a:p>
            <a:pPr marL="0" indent="0">
              <a:buNone/>
            </a:pPr>
            <a:endParaRPr lang="en-US" sz="3200" dirty="0"/>
          </a:p>
          <a:p>
            <a:pPr lvl="2"/>
            <a:endParaRPr lang="en-US" b="1" dirty="0">
              <a:solidFill>
                <a:schemeClr val="accent1"/>
              </a:solidFill>
            </a:endParaRPr>
          </a:p>
        </p:txBody>
      </p:sp>
      <p:pic>
        <p:nvPicPr>
          <p:cNvPr id="3" name="Picture 2">
            <a:extLst>
              <a:ext uri="{FF2B5EF4-FFF2-40B4-BE49-F238E27FC236}">
                <a16:creationId xmlns:a16="http://schemas.microsoft.com/office/drawing/2014/main" id="{964C9B09-3C16-45EF-8F61-E4203B531013}"/>
              </a:ext>
            </a:extLst>
          </p:cNvPr>
          <p:cNvPicPr>
            <a:picLocks noChangeAspect="1"/>
          </p:cNvPicPr>
          <p:nvPr/>
        </p:nvPicPr>
        <p:blipFill>
          <a:blip r:embed="rId3"/>
          <a:stretch>
            <a:fillRect/>
          </a:stretch>
        </p:blipFill>
        <p:spPr>
          <a:xfrm>
            <a:off x="901546" y="2770556"/>
            <a:ext cx="4535912" cy="3498086"/>
          </a:xfrm>
          <a:prstGeom prst="rect">
            <a:avLst/>
          </a:prstGeom>
        </p:spPr>
      </p:pic>
      <p:pic>
        <p:nvPicPr>
          <p:cNvPr id="7" name="Picture 6">
            <a:extLst>
              <a:ext uri="{FF2B5EF4-FFF2-40B4-BE49-F238E27FC236}">
                <a16:creationId xmlns:a16="http://schemas.microsoft.com/office/drawing/2014/main" id="{EFF17E5C-9D8B-476E-8179-E5FA4C0BF571}"/>
              </a:ext>
            </a:extLst>
          </p:cNvPr>
          <p:cNvPicPr>
            <a:picLocks noChangeAspect="1"/>
          </p:cNvPicPr>
          <p:nvPr/>
        </p:nvPicPr>
        <p:blipFill>
          <a:blip r:embed="rId4"/>
          <a:stretch>
            <a:fillRect/>
          </a:stretch>
        </p:blipFill>
        <p:spPr>
          <a:xfrm>
            <a:off x="6348617" y="2719925"/>
            <a:ext cx="4535912" cy="3599347"/>
          </a:xfrm>
          <a:prstGeom prst="rect">
            <a:avLst/>
          </a:prstGeom>
        </p:spPr>
      </p:pic>
      <p:pic>
        <p:nvPicPr>
          <p:cNvPr id="9" name="Picture 8">
            <a:extLst>
              <a:ext uri="{FF2B5EF4-FFF2-40B4-BE49-F238E27FC236}">
                <a16:creationId xmlns:a16="http://schemas.microsoft.com/office/drawing/2014/main" id="{6F15D003-6D77-4A24-911A-DBDEAD319C45}"/>
              </a:ext>
            </a:extLst>
          </p:cNvPr>
          <p:cNvPicPr>
            <a:picLocks noChangeAspect="1"/>
          </p:cNvPicPr>
          <p:nvPr/>
        </p:nvPicPr>
        <p:blipFill>
          <a:blip r:embed="rId5"/>
          <a:stretch>
            <a:fillRect/>
          </a:stretch>
        </p:blipFill>
        <p:spPr>
          <a:xfrm>
            <a:off x="4129822" y="6378267"/>
            <a:ext cx="3932355" cy="441939"/>
          </a:xfrm>
          <a:prstGeom prst="rect">
            <a:avLst/>
          </a:prstGeom>
        </p:spPr>
      </p:pic>
      <p:sp>
        <p:nvSpPr>
          <p:cNvPr id="10" name="TextBox 9">
            <a:extLst>
              <a:ext uri="{FF2B5EF4-FFF2-40B4-BE49-F238E27FC236}">
                <a16:creationId xmlns:a16="http://schemas.microsoft.com/office/drawing/2014/main" id="{8D9ADB2C-40C4-4573-9499-0183973D3A81}"/>
              </a:ext>
            </a:extLst>
          </p:cNvPr>
          <p:cNvSpPr txBox="1"/>
          <p:nvPr/>
        </p:nvSpPr>
        <p:spPr>
          <a:xfrm>
            <a:off x="2242713" y="1745123"/>
            <a:ext cx="7550331" cy="1231106"/>
          </a:xfrm>
          <a:prstGeom prst="rect">
            <a:avLst/>
          </a:prstGeom>
          <a:noFill/>
        </p:spPr>
        <p:txBody>
          <a:bodyPr wrap="square" rtlCol="0">
            <a:spAutoFit/>
          </a:bodyPr>
          <a:lstStyle/>
          <a:p>
            <a:pPr algn="ctr"/>
            <a:r>
              <a:rPr lang="en-US" sz="2800" b="1" dirty="0"/>
              <a:t>The payment gap was larger in urban areas in 2020 and in rural areas in 2021.</a:t>
            </a:r>
          </a:p>
          <a:p>
            <a:endParaRPr lang="en-US" dirty="0"/>
          </a:p>
        </p:txBody>
      </p:sp>
    </p:spTree>
    <p:extLst>
      <p:ext uri="{BB962C8B-B14F-4D97-AF65-F5344CB8AC3E}">
        <p14:creationId xmlns:p14="http://schemas.microsoft.com/office/powerpoint/2010/main" val="30459278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DB810B-67E2-47AC-900C-F6DAA28D3EF0}"/>
              </a:ext>
            </a:extLst>
          </p:cNvPr>
          <p:cNvSpPr>
            <a:spLocks noGrp="1"/>
          </p:cNvSpPr>
          <p:nvPr>
            <p:ph type="sldNum" sz="quarter" idx="11"/>
          </p:nvPr>
        </p:nvSpPr>
        <p:spPr/>
        <p:txBody>
          <a:bodyPr/>
          <a:lstStyle/>
          <a:p>
            <a:fld id="{9ACBF9FD-0A59-4681-978E-0C5C6EBEA146}" type="slidenum">
              <a:rPr lang="en-US" smtClean="0"/>
              <a:pPr/>
              <a:t>76</a:t>
            </a:fld>
            <a:endParaRPr lang="en-US" dirty="0"/>
          </a:p>
        </p:txBody>
      </p:sp>
      <p:sp>
        <p:nvSpPr>
          <p:cNvPr id="5" name="Title 4">
            <a:extLst>
              <a:ext uri="{FF2B5EF4-FFF2-40B4-BE49-F238E27FC236}">
                <a16:creationId xmlns:a16="http://schemas.microsoft.com/office/drawing/2014/main" id="{22B5F043-50DE-4451-A4A2-6584C6B9F13B}"/>
              </a:ext>
            </a:extLst>
          </p:cNvPr>
          <p:cNvSpPr>
            <a:spLocks noGrp="1"/>
          </p:cNvSpPr>
          <p:nvPr>
            <p:ph type="title"/>
          </p:nvPr>
        </p:nvSpPr>
        <p:spPr>
          <a:xfrm>
            <a:off x="453561" y="413861"/>
            <a:ext cx="7765880" cy="666750"/>
          </a:xfrm>
        </p:spPr>
        <p:txBody>
          <a:bodyPr>
            <a:noAutofit/>
          </a:bodyPr>
          <a:lstStyle/>
          <a:p>
            <a:r>
              <a:rPr lang="en-US" dirty="0"/>
              <a:t>Telehealth Claim Denial Analysis </a:t>
            </a:r>
          </a:p>
        </p:txBody>
      </p:sp>
      <p:sp>
        <p:nvSpPr>
          <p:cNvPr id="6" name="Content Placeholder 5">
            <a:extLst>
              <a:ext uri="{FF2B5EF4-FFF2-40B4-BE49-F238E27FC236}">
                <a16:creationId xmlns:a16="http://schemas.microsoft.com/office/drawing/2014/main" id="{94C395CF-84B5-41C9-AEC5-93B654A414EC}"/>
              </a:ext>
            </a:extLst>
          </p:cNvPr>
          <p:cNvSpPr>
            <a:spLocks noGrp="1"/>
          </p:cNvSpPr>
          <p:nvPr>
            <p:ph idx="1"/>
          </p:nvPr>
        </p:nvSpPr>
        <p:spPr>
          <a:xfrm>
            <a:off x="148760" y="1473199"/>
            <a:ext cx="9818200" cy="5100321"/>
          </a:xfrm>
        </p:spPr>
        <p:txBody>
          <a:bodyPr>
            <a:normAutofit/>
          </a:bodyPr>
          <a:lstStyle/>
          <a:p>
            <a:r>
              <a:rPr lang="en-US" b="1" dirty="0">
                <a:solidFill>
                  <a:schemeClr val="accent1"/>
                </a:solidFill>
              </a:rPr>
              <a:t>Goal: </a:t>
            </a:r>
            <a:r>
              <a:rPr lang="en-US" dirty="0"/>
              <a:t>Assess whether there is parity between the rate of claims denial between telehealth and in-person services. </a:t>
            </a:r>
          </a:p>
          <a:p>
            <a:r>
              <a:rPr lang="en-US" b="1" dirty="0">
                <a:solidFill>
                  <a:schemeClr val="accent1"/>
                </a:solidFill>
              </a:rPr>
              <a:t>Methodology: </a:t>
            </a:r>
            <a:r>
              <a:rPr lang="en-US" dirty="0"/>
              <a:t>Issued a data call to five commercial health insurance companies requesting individual claim lines for services delivered in 2020 and 2021. </a:t>
            </a:r>
          </a:p>
          <a:p>
            <a:pPr lvl="1"/>
            <a:r>
              <a:rPr lang="en-US" dirty="0"/>
              <a:t>Explanations for reduction or denial were grouped into themes</a:t>
            </a:r>
          </a:p>
          <a:p>
            <a:pPr lvl="1"/>
            <a:r>
              <a:rPr lang="en-US" dirty="0"/>
              <a:t>Chi-squared tests of independence were performed to compare the distribution of claim denial reasons</a:t>
            </a:r>
          </a:p>
          <a:p>
            <a:pPr lvl="1"/>
            <a:r>
              <a:rPr lang="en-US" dirty="0"/>
              <a:t>Logistic regressions were then performed to determine whether the place of service influenced the odds of a claim being denied by company, service type, or geography. </a:t>
            </a:r>
          </a:p>
          <a:p>
            <a:endParaRPr lang="en-US" b="1" dirty="0">
              <a:solidFill>
                <a:schemeClr val="accent1"/>
              </a:solidFill>
            </a:endParaRPr>
          </a:p>
        </p:txBody>
      </p:sp>
    </p:spTree>
    <p:extLst>
      <p:ext uri="{BB962C8B-B14F-4D97-AF65-F5344CB8AC3E}">
        <p14:creationId xmlns:p14="http://schemas.microsoft.com/office/powerpoint/2010/main" val="2928923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DB810B-67E2-47AC-900C-F6DAA28D3EF0}"/>
              </a:ext>
            </a:extLst>
          </p:cNvPr>
          <p:cNvSpPr>
            <a:spLocks noGrp="1"/>
          </p:cNvSpPr>
          <p:nvPr>
            <p:ph type="sldNum" sz="quarter" idx="11"/>
          </p:nvPr>
        </p:nvSpPr>
        <p:spPr/>
        <p:txBody>
          <a:bodyPr/>
          <a:lstStyle/>
          <a:p>
            <a:fld id="{9ACBF9FD-0A59-4681-978E-0C5C6EBEA146}" type="slidenum">
              <a:rPr lang="en-US" smtClean="0"/>
              <a:pPr/>
              <a:t>77</a:t>
            </a:fld>
            <a:endParaRPr lang="en-US" dirty="0"/>
          </a:p>
        </p:txBody>
      </p:sp>
      <p:sp>
        <p:nvSpPr>
          <p:cNvPr id="5" name="Title 4">
            <a:extLst>
              <a:ext uri="{FF2B5EF4-FFF2-40B4-BE49-F238E27FC236}">
                <a16:creationId xmlns:a16="http://schemas.microsoft.com/office/drawing/2014/main" id="{22B5F043-50DE-4451-A4A2-6584C6B9F13B}"/>
              </a:ext>
            </a:extLst>
          </p:cNvPr>
          <p:cNvSpPr>
            <a:spLocks noGrp="1"/>
          </p:cNvSpPr>
          <p:nvPr>
            <p:ph type="title"/>
          </p:nvPr>
        </p:nvSpPr>
        <p:spPr>
          <a:xfrm>
            <a:off x="607154" y="258763"/>
            <a:ext cx="10977692" cy="666750"/>
          </a:xfrm>
        </p:spPr>
        <p:txBody>
          <a:bodyPr>
            <a:noAutofit/>
          </a:bodyPr>
          <a:lstStyle/>
          <a:p>
            <a:r>
              <a:rPr lang="en-US" dirty="0"/>
              <a:t>Claim Denial Analysis </a:t>
            </a:r>
          </a:p>
        </p:txBody>
      </p:sp>
      <p:pic>
        <p:nvPicPr>
          <p:cNvPr id="3" name="Picture 2">
            <a:extLst>
              <a:ext uri="{FF2B5EF4-FFF2-40B4-BE49-F238E27FC236}">
                <a16:creationId xmlns:a16="http://schemas.microsoft.com/office/drawing/2014/main" id="{6A6DED6D-D376-44FA-AA4C-965F9C972245}"/>
              </a:ext>
            </a:extLst>
          </p:cNvPr>
          <p:cNvPicPr>
            <a:picLocks noChangeAspect="1"/>
          </p:cNvPicPr>
          <p:nvPr/>
        </p:nvPicPr>
        <p:blipFill rotWithShape="1">
          <a:blip r:embed="rId2"/>
          <a:srcRect l="1035" t="11686" r="52850"/>
          <a:stretch/>
        </p:blipFill>
        <p:spPr>
          <a:xfrm>
            <a:off x="1067584" y="2231921"/>
            <a:ext cx="3152098" cy="3537155"/>
          </a:xfrm>
          <a:prstGeom prst="rect">
            <a:avLst/>
          </a:prstGeom>
        </p:spPr>
      </p:pic>
      <p:sp>
        <p:nvSpPr>
          <p:cNvPr id="6" name="Content Placeholder 5">
            <a:extLst>
              <a:ext uri="{FF2B5EF4-FFF2-40B4-BE49-F238E27FC236}">
                <a16:creationId xmlns:a16="http://schemas.microsoft.com/office/drawing/2014/main" id="{68F09A89-34E6-4C6C-B654-5D1B94849A48}"/>
              </a:ext>
            </a:extLst>
          </p:cNvPr>
          <p:cNvSpPr>
            <a:spLocks noGrp="1"/>
          </p:cNvSpPr>
          <p:nvPr>
            <p:ph idx="1"/>
          </p:nvPr>
        </p:nvSpPr>
        <p:spPr>
          <a:xfrm>
            <a:off x="772617" y="859161"/>
            <a:ext cx="3955879" cy="528321"/>
          </a:xfrm>
        </p:spPr>
        <p:txBody>
          <a:bodyPr>
            <a:normAutofit fontScale="92500" lnSpcReduction="10000"/>
          </a:bodyPr>
          <a:lstStyle/>
          <a:p>
            <a:pPr marL="0" indent="0">
              <a:buNone/>
            </a:pPr>
            <a:r>
              <a:rPr lang="en-US" sz="3200" dirty="0"/>
              <a:t>Insights and Findings</a:t>
            </a:r>
          </a:p>
          <a:p>
            <a:pPr lvl="2"/>
            <a:endParaRPr lang="en-US" b="1" dirty="0">
              <a:solidFill>
                <a:schemeClr val="accent1"/>
              </a:solidFill>
            </a:endParaRPr>
          </a:p>
        </p:txBody>
      </p:sp>
      <p:pic>
        <p:nvPicPr>
          <p:cNvPr id="7" name="Picture 6">
            <a:extLst>
              <a:ext uri="{FF2B5EF4-FFF2-40B4-BE49-F238E27FC236}">
                <a16:creationId xmlns:a16="http://schemas.microsoft.com/office/drawing/2014/main" id="{1C0F4C39-A5B0-4808-A506-B5C1B3E40CB8}"/>
              </a:ext>
            </a:extLst>
          </p:cNvPr>
          <p:cNvPicPr>
            <a:picLocks noChangeAspect="1"/>
          </p:cNvPicPr>
          <p:nvPr/>
        </p:nvPicPr>
        <p:blipFill rotWithShape="1">
          <a:blip r:embed="rId2"/>
          <a:srcRect l="49926" t="8913"/>
          <a:stretch/>
        </p:blipFill>
        <p:spPr>
          <a:xfrm>
            <a:off x="5058256" y="252872"/>
            <a:ext cx="6196829" cy="6605128"/>
          </a:xfrm>
          <a:prstGeom prst="rect">
            <a:avLst/>
          </a:prstGeom>
        </p:spPr>
      </p:pic>
    </p:spTree>
    <p:extLst>
      <p:ext uri="{BB962C8B-B14F-4D97-AF65-F5344CB8AC3E}">
        <p14:creationId xmlns:p14="http://schemas.microsoft.com/office/powerpoint/2010/main" val="4203351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37FF97-A936-A34E-943F-A6ECCC9EC80E}"/>
              </a:ext>
            </a:extLst>
          </p:cNvPr>
          <p:cNvSpPr>
            <a:spLocks noGrp="1"/>
          </p:cNvSpPr>
          <p:nvPr>
            <p:ph type="sldNum" sz="quarter" idx="11"/>
          </p:nvPr>
        </p:nvSpPr>
        <p:spPr/>
        <p:txBody>
          <a:bodyPr/>
          <a:lstStyle/>
          <a:p>
            <a:fld id="{9ACBF9FD-0A59-4681-978E-0C5C6EBEA146}" type="slidenum">
              <a:rPr lang="en-US" smtClean="0"/>
              <a:pPr/>
              <a:t>78</a:t>
            </a:fld>
            <a:endParaRPr lang="en-US" dirty="0"/>
          </a:p>
        </p:txBody>
      </p:sp>
      <p:sp>
        <p:nvSpPr>
          <p:cNvPr id="3" name="Title 2">
            <a:extLst>
              <a:ext uri="{FF2B5EF4-FFF2-40B4-BE49-F238E27FC236}">
                <a16:creationId xmlns:a16="http://schemas.microsoft.com/office/drawing/2014/main" id="{E67C693D-F6AF-8221-7F8D-6595FBBB39A1}"/>
              </a:ext>
            </a:extLst>
          </p:cNvPr>
          <p:cNvSpPr>
            <a:spLocks noGrp="1"/>
          </p:cNvSpPr>
          <p:nvPr>
            <p:ph type="title"/>
          </p:nvPr>
        </p:nvSpPr>
        <p:spPr/>
        <p:txBody>
          <a:bodyPr>
            <a:noAutofit/>
          </a:bodyPr>
          <a:lstStyle/>
          <a:p>
            <a:r>
              <a:rPr lang="en-US" sz="4800" dirty="0"/>
              <a:t>Agenda</a:t>
            </a:r>
          </a:p>
        </p:txBody>
      </p:sp>
      <p:sp>
        <p:nvSpPr>
          <p:cNvPr id="4" name="Content Placeholder 3">
            <a:extLst>
              <a:ext uri="{FF2B5EF4-FFF2-40B4-BE49-F238E27FC236}">
                <a16:creationId xmlns:a16="http://schemas.microsoft.com/office/drawing/2014/main" id="{9D1E3DD2-8DA5-2CFC-18A3-18D137726AE4}"/>
              </a:ext>
            </a:extLst>
          </p:cNvPr>
          <p:cNvSpPr>
            <a:spLocks noGrp="1"/>
          </p:cNvSpPr>
          <p:nvPr>
            <p:ph idx="1"/>
          </p:nvPr>
        </p:nvSpPr>
        <p:spPr/>
        <p:txBody>
          <a:bodyPr>
            <a:normAutofit/>
          </a:bodyPr>
          <a:lstStyle/>
          <a:p>
            <a:r>
              <a:rPr lang="en-US" sz="3600" dirty="0">
                <a:solidFill>
                  <a:schemeClr val="bg2"/>
                </a:solidFill>
              </a:rPr>
              <a:t>Opening Announcements</a:t>
            </a:r>
          </a:p>
          <a:p>
            <a:r>
              <a:rPr lang="en-US" sz="3600" dirty="0">
                <a:solidFill>
                  <a:schemeClr val="bg2"/>
                </a:solidFill>
              </a:rPr>
              <a:t>Operational Updates </a:t>
            </a:r>
          </a:p>
          <a:p>
            <a:r>
              <a:rPr lang="en-US" sz="3600" dirty="0">
                <a:solidFill>
                  <a:schemeClr val="tx2">
                    <a:lumMod val="20000"/>
                    <a:lumOff val="80000"/>
                  </a:schemeClr>
                </a:solidFill>
              </a:rPr>
              <a:t>HCPF CO APCD 5-Year Evaluation &amp; Discussion</a:t>
            </a:r>
          </a:p>
          <a:p>
            <a:r>
              <a:rPr lang="en-US" sz="3600" dirty="0">
                <a:solidFill>
                  <a:schemeClr val="bg2"/>
                </a:solidFill>
              </a:rPr>
              <a:t>Public Reporting</a:t>
            </a:r>
          </a:p>
          <a:p>
            <a:r>
              <a:rPr lang="en-US" sz="3600" dirty="0">
                <a:solidFill>
                  <a:schemeClr val="tx1"/>
                </a:solidFill>
              </a:rPr>
              <a:t>Public Comment and Member Open Discussion</a:t>
            </a:r>
          </a:p>
        </p:txBody>
      </p:sp>
    </p:spTree>
    <p:extLst>
      <p:ext uri="{BB962C8B-B14F-4D97-AF65-F5344CB8AC3E}">
        <p14:creationId xmlns:p14="http://schemas.microsoft.com/office/powerpoint/2010/main" val="593000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402B-5E5D-371A-B1F5-25ADE7DC9884}"/>
              </a:ext>
            </a:extLst>
          </p:cNvPr>
          <p:cNvSpPr>
            <a:spLocks noGrp="1"/>
          </p:cNvSpPr>
          <p:nvPr>
            <p:ph type="title"/>
          </p:nvPr>
        </p:nvSpPr>
        <p:spPr>
          <a:xfrm>
            <a:off x="536871" y="3901044"/>
            <a:ext cx="9305367" cy="672115"/>
          </a:xfrm>
        </p:spPr>
        <p:txBody>
          <a:bodyPr>
            <a:normAutofit fontScale="90000"/>
          </a:bodyPr>
          <a:lstStyle/>
          <a:p>
            <a:r>
              <a:rPr lang="en-US" dirty="0"/>
              <a:t>Member Discussion &amp; Public Comment</a:t>
            </a:r>
            <a:br>
              <a:rPr lang="en-US" dirty="0"/>
            </a:br>
            <a:r>
              <a:rPr lang="en-US" dirty="0"/>
              <a:t> </a:t>
            </a:r>
          </a:p>
        </p:txBody>
      </p:sp>
    </p:spTree>
    <p:extLst>
      <p:ext uri="{BB962C8B-B14F-4D97-AF65-F5344CB8AC3E}">
        <p14:creationId xmlns:p14="http://schemas.microsoft.com/office/powerpoint/2010/main" val="320798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EB2921-69A7-8B1C-D050-D0001F0DFF5E}"/>
              </a:ext>
            </a:extLst>
          </p:cNvPr>
          <p:cNvSpPr>
            <a:spLocks noGrp="1"/>
          </p:cNvSpPr>
          <p:nvPr>
            <p:ph type="sldNum" sz="quarter" idx="11"/>
          </p:nvPr>
        </p:nvSpPr>
        <p:spPr/>
        <p:txBody>
          <a:bodyPr/>
          <a:lstStyle/>
          <a:p>
            <a:fld id="{9ACBF9FD-0A59-4681-978E-0C5C6EBEA146}" type="slidenum">
              <a:rPr lang="en-US" smtClean="0"/>
              <a:pPr/>
              <a:t>8</a:t>
            </a:fld>
            <a:endParaRPr lang="en-US" dirty="0"/>
          </a:p>
        </p:txBody>
      </p:sp>
      <p:sp>
        <p:nvSpPr>
          <p:cNvPr id="5" name="Title 4">
            <a:extLst>
              <a:ext uri="{FF2B5EF4-FFF2-40B4-BE49-F238E27FC236}">
                <a16:creationId xmlns:a16="http://schemas.microsoft.com/office/drawing/2014/main" id="{7586E9DB-5E7B-F4F9-2C7F-B3533A8D9543}"/>
              </a:ext>
            </a:extLst>
          </p:cNvPr>
          <p:cNvSpPr>
            <a:spLocks noGrp="1"/>
          </p:cNvSpPr>
          <p:nvPr>
            <p:ph type="title"/>
          </p:nvPr>
        </p:nvSpPr>
        <p:spPr/>
        <p:txBody>
          <a:bodyPr/>
          <a:lstStyle/>
          <a:p>
            <a:r>
              <a:rPr lang="en-US" dirty="0"/>
              <a:t>Multi-State Data Set Initiative (Pilot)</a:t>
            </a:r>
          </a:p>
        </p:txBody>
      </p:sp>
      <p:sp>
        <p:nvSpPr>
          <p:cNvPr id="6" name="Content Placeholder 5">
            <a:extLst>
              <a:ext uri="{FF2B5EF4-FFF2-40B4-BE49-F238E27FC236}">
                <a16:creationId xmlns:a16="http://schemas.microsoft.com/office/drawing/2014/main" id="{5BD3E3F6-E524-BD6F-CB89-A3E1D5374C28}"/>
              </a:ext>
            </a:extLst>
          </p:cNvPr>
          <p:cNvSpPr>
            <a:spLocks noGrp="1"/>
          </p:cNvSpPr>
          <p:nvPr>
            <p:ph idx="1"/>
          </p:nvPr>
        </p:nvSpPr>
        <p:spPr/>
        <p:txBody>
          <a:bodyPr/>
          <a:lstStyle/>
          <a:p>
            <a:pPr marL="0" indent="0">
              <a:buNone/>
            </a:pPr>
            <a:r>
              <a:rPr lang="en-US" sz="3200" b="1" dirty="0">
                <a:solidFill>
                  <a:schemeClr val="accent1"/>
                </a:solidFill>
              </a:rPr>
              <a:t>Goals:</a:t>
            </a:r>
          </a:p>
          <a:p>
            <a:r>
              <a:rPr lang="en-US" dirty="0"/>
              <a:t>Demonstrate ability to integrate APCD data across states.</a:t>
            </a:r>
          </a:p>
          <a:p>
            <a:r>
              <a:rPr lang="en-US" dirty="0"/>
              <a:t>Determine use cases that can be addressed with aligned data.</a:t>
            </a:r>
          </a:p>
          <a:p>
            <a:r>
              <a:rPr lang="en-US" dirty="0"/>
              <a:t>Initial development of aligned application, data governance, data use agreements.</a:t>
            </a:r>
          </a:p>
          <a:p>
            <a:r>
              <a:rPr lang="en-US" dirty="0"/>
              <a:t>Begin research into needed tech requirements.</a:t>
            </a:r>
          </a:p>
          <a:p>
            <a:r>
              <a:rPr lang="en-US" dirty="0"/>
              <a:t>Explore funding to stand up larger multi-state data set.</a:t>
            </a:r>
          </a:p>
          <a:p>
            <a:endParaRPr lang="en-US" dirty="0"/>
          </a:p>
        </p:txBody>
      </p:sp>
    </p:spTree>
    <p:extLst>
      <p:ext uri="{BB962C8B-B14F-4D97-AF65-F5344CB8AC3E}">
        <p14:creationId xmlns:p14="http://schemas.microsoft.com/office/powerpoint/2010/main" val="7942755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161822-0002-4F00-AF61-6CB8F3B01F41}"/>
              </a:ext>
            </a:extLst>
          </p:cNvPr>
          <p:cNvSpPr>
            <a:spLocks noGrp="1"/>
          </p:cNvSpPr>
          <p:nvPr>
            <p:ph type="sldNum" sz="quarter" idx="11"/>
          </p:nvPr>
        </p:nvSpPr>
        <p:spPr/>
        <p:txBody>
          <a:bodyPr/>
          <a:lstStyle/>
          <a:p>
            <a:fld id="{9ACBF9FD-0A59-4681-978E-0C5C6EBEA146}" type="slidenum">
              <a:rPr lang="en-US" smtClean="0"/>
              <a:pPr/>
              <a:t>80</a:t>
            </a:fld>
            <a:endParaRPr lang="en-US" dirty="0"/>
          </a:p>
        </p:txBody>
      </p:sp>
      <p:sp>
        <p:nvSpPr>
          <p:cNvPr id="3" name="Title 2">
            <a:extLst>
              <a:ext uri="{FF2B5EF4-FFF2-40B4-BE49-F238E27FC236}">
                <a16:creationId xmlns:a16="http://schemas.microsoft.com/office/drawing/2014/main" id="{6E11CFC4-8444-4084-A08C-BE9F964259DA}"/>
              </a:ext>
            </a:extLst>
          </p:cNvPr>
          <p:cNvSpPr>
            <a:spLocks noGrp="1"/>
          </p:cNvSpPr>
          <p:nvPr>
            <p:ph type="title"/>
          </p:nvPr>
        </p:nvSpPr>
        <p:spPr/>
        <p:txBody>
          <a:bodyPr/>
          <a:lstStyle/>
          <a:p>
            <a:r>
              <a:rPr lang="en-US" dirty="0"/>
              <a:t>2024 Meeting Schedule</a:t>
            </a:r>
          </a:p>
        </p:txBody>
      </p:sp>
      <p:sp>
        <p:nvSpPr>
          <p:cNvPr id="4" name="Content Placeholder 3">
            <a:extLst>
              <a:ext uri="{FF2B5EF4-FFF2-40B4-BE49-F238E27FC236}">
                <a16:creationId xmlns:a16="http://schemas.microsoft.com/office/drawing/2014/main" id="{496975FE-99CB-4547-99E9-4394841ADF9D}"/>
              </a:ext>
            </a:extLst>
          </p:cNvPr>
          <p:cNvSpPr>
            <a:spLocks noGrp="1"/>
          </p:cNvSpPr>
          <p:nvPr>
            <p:ph idx="1"/>
          </p:nvPr>
        </p:nvSpPr>
        <p:spPr/>
        <p:txBody>
          <a:bodyPr/>
          <a:lstStyle/>
          <a:p>
            <a:r>
              <a:rPr lang="en-US" dirty="0"/>
              <a:t>June 11, Sept 10, Dec 10</a:t>
            </a:r>
          </a:p>
          <a:p>
            <a:r>
              <a:rPr lang="en-US" dirty="0"/>
              <a:t>2pm-4pm </a:t>
            </a:r>
          </a:p>
          <a:p>
            <a:r>
              <a:rPr lang="en-US" dirty="0"/>
              <a:t>Virtual unless otherwise noted </a:t>
            </a:r>
          </a:p>
        </p:txBody>
      </p:sp>
    </p:spTree>
    <p:extLst>
      <p:ext uri="{BB962C8B-B14F-4D97-AF65-F5344CB8AC3E}">
        <p14:creationId xmlns:p14="http://schemas.microsoft.com/office/powerpoint/2010/main" val="147377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499BD-57F3-1766-8A24-0549977118F4}"/>
              </a:ext>
            </a:extLst>
          </p:cNvPr>
          <p:cNvSpPr>
            <a:spLocks noGrp="1"/>
          </p:cNvSpPr>
          <p:nvPr>
            <p:ph type="sldNum" sz="quarter" idx="11"/>
          </p:nvPr>
        </p:nvSpPr>
        <p:spPr/>
        <p:txBody>
          <a:bodyPr/>
          <a:lstStyle/>
          <a:p>
            <a:fld id="{9ACBF9FD-0A59-4681-978E-0C5C6EBEA146}" type="slidenum">
              <a:rPr lang="en-US" smtClean="0"/>
              <a:pPr/>
              <a:t>9</a:t>
            </a:fld>
            <a:endParaRPr lang="en-US" dirty="0"/>
          </a:p>
        </p:txBody>
      </p:sp>
      <p:sp>
        <p:nvSpPr>
          <p:cNvPr id="3" name="Title 2">
            <a:extLst>
              <a:ext uri="{FF2B5EF4-FFF2-40B4-BE49-F238E27FC236}">
                <a16:creationId xmlns:a16="http://schemas.microsoft.com/office/drawing/2014/main" id="{4319D9FE-70B5-7ED7-31C3-0FAB9BB4F0CD}"/>
              </a:ext>
            </a:extLst>
          </p:cNvPr>
          <p:cNvSpPr>
            <a:spLocks noGrp="1"/>
          </p:cNvSpPr>
          <p:nvPr>
            <p:ph type="title"/>
          </p:nvPr>
        </p:nvSpPr>
        <p:spPr/>
        <p:txBody>
          <a:bodyPr/>
          <a:lstStyle/>
          <a:p>
            <a:r>
              <a:rPr lang="en-US" dirty="0"/>
              <a:t>Identified MSDI Use Cases</a:t>
            </a:r>
          </a:p>
        </p:txBody>
      </p:sp>
      <p:sp>
        <p:nvSpPr>
          <p:cNvPr id="4" name="Content Placeholder 3">
            <a:extLst>
              <a:ext uri="{FF2B5EF4-FFF2-40B4-BE49-F238E27FC236}">
                <a16:creationId xmlns:a16="http://schemas.microsoft.com/office/drawing/2014/main" id="{4CCFC8A5-CD9B-6E9A-0E75-FB26FB2F830A}"/>
              </a:ext>
            </a:extLst>
          </p:cNvPr>
          <p:cNvSpPr>
            <a:spLocks noGrp="1"/>
          </p:cNvSpPr>
          <p:nvPr>
            <p:ph idx="1"/>
          </p:nvPr>
        </p:nvSpPr>
        <p:spPr/>
        <p:txBody>
          <a:bodyPr>
            <a:normAutofit/>
          </a:bodyPr>
          <a:lstStyle/>
          <a:p>
            <a:r>
              <a:rPr lang="en-US" dirty="0"/>
              <a:t>Providing critical information for large, self-funded employers.</a:t>
            </a:r>
          </a:p>
          <a:p>
            <a:r>
              <a:rPr lang="en-US" dirty="0"/>
              <a:t>State to state modeling and evaluation of: </a:t>
            </a:r>
          </a:p>
          <a:p>
            <a:pPr lvl="1"/>
            <a:r>
              <a:rPr lang="en-US" dirty="0"/>
              <a:t>Medicaid policy, state insurance mandates, equity issues in access and outcomes, quality and affordability measures, and more. </a:t>
            </a:r>
          </a:p>
          <a:p>
            <a:r>
              <a:rPr lang="en-US" dirty="0"/>
              <a:t>Post-market pharmaceutical surveillance.</a:t>
            </a:r>
          </a:p>
          <a:p>
            <a:r>
              <a:rPr lang="en-US" dirty="0"/>
              <a:t>Long COVID and COVID-complication research and treatment.</a:t>
            </a:r>
          </a:p>
          <a:p>
            <a:r>
              <a:rPr lang="en-US" dirty="0"/>
              <a:t>Chronic disease prevalence, burden, and management.</a:t>
            </a:r>
          </a:p>
          <a:p>
            <a:r>
              <a:rPr lang="en-US" dirty="0"/>
              <a:t>Payment reform research and efficacy evaluation. </a:t>
            </a:r>
          </a:p>
          <a:p>
            <a:r>
              <a:rPr lang="en-US" dirty="0"/>
              <a:t>Rare disease research and orphan drug development and monitoring. </a:t>
            </a:r>
          </a:p>
        </p:txBody>
      </p:sp>
    </p:spTree>
    <p:extLst>
      <p:ext uri="{BB962C8B-B14F-4D97-AF65-F5344CB8AC3E}">
        <p14:creationId xmlns:p14="http://schemas.microsoft.com/office/powerpoint/2010/main" val="3033789337"/>
      </p:ext>
    </p:extLst>
  </p:cSld>
  <p:clrMapOvr>
    <a:masterClrMapping/>
  </p:clrMapOvr>
</p:sld>
</file>

<file path=ppt/theme/theme1.xml><?xml version="1.0" encoding="utf-8"?>
<a:theme xmlns:a="http://schemas.openxmlformats.org/drawingml/2006/main" name="Office Theme">
  <a:themeElements>
    <a:clrScheme name="CIVHC Color Palette 2023">
      <a:dk1>
        <a:srgbClr val="5A5C5E"/>
      </a:dk1>
      <a:lt1>
        <a:sysClr val="window" lastClr="FFFFFF"/>
      </a:lt1>
      <a:dk2>
        <a:srgbClr val="68696C"/>
      </a:dk2>
      <a:lt2>
        <a:srgbClr val="E7E6E6"/>
      </a:lt2>
      <a:accent1>
        <a:srgbClr val="E2721E"/>
      </a:accent1>
      <a:accent2>
        <a:srgbClr val="ED7D31"/>
      </a:accent2>
      <a:accent3>
        <a:srgbClr val="37B5ED"/>
      </a:accent3>
      <a:accent4>
        <a:srgbClr val="70C9F2"/>
      </a:accent4>
      <a:accent5>
        <a:srgbClr val="AAB74D"/>
      </a:accent5>
      <a:accent6>
        <a:srgbClr val="AFBC57"/>
      </a:accent6>
      <a:hlink>
        <a:srgbClr val="5A5C5E"/>
      </a:hlink>
      <a:folHlink>
        <a:srgbClr val="68696C"/>
      </a:folHlink>
    </a:clrScheme>
    <a:fontScheme name="CIVHC Font Comb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VHC - Powerpoint Template - Light (DO NOT OVERWRITE)" id="{620CD095-D071-4D64-9917-7C9E79A4C9A7}" vid="{55DAE478-2921-419D-9864-A10E66B5EC5B}"/>
    </a:ext>
  </a:extLst>
</a:theme>
</file>

<file path=ppt/theme/theme2.xml><?xml version="1.0" encoding="utf-8"?>
<a:theme xmlns:a="http://schemas.openxmlformats.org/drawingml/2006/main"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23442</TotalTime>
  <Words>5704</Words>
  <Application>Microsoft Office PowerPoint</Application>
  <PresentationFormat>Widescreen</PresentationFormat>
  <Paragraphs>644</Paragraphs>
  <Slides>80</Slides>
  <Notes>35</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80</vt:i4>
      </vt:variant>
    </vt:vector>
  </HeadingPairs>
  <TitlesOfParts>
    <vt:vector size="91" baseType="lpstr">
      <vt:lpstr>Arial</vt:lpstr>
      <vt:lpstr>Calibri</vt:lpstr>
      <vt:lpstr>Calibri Light</vt:lpstr>
      <vt:lpstr>Courier New</vt:lpstr>
      <vt:lpstr>Noto Sans Symbols</vt:lpstr>
      <vt:lpstr>Trebuchet MS</vt:lpstr>
      <vt:lpstr>Verdana</vt:lpstr>
      <vt:lpstr>Office Theme</vt:lpstr>
      <vt:lpstr>Blue Theme</vt:lpstr>
      <vt:lpstr>White Theme</vt:lpstr>
      <vt:lpstr>Worksheet</vt:lpstr>
      <vt:lpstr>CO APCD Advisory Committee</vt:lpstr>
      <vt:lpstr>Agenda</vt:lpstr>
      <vt:lpstr>Open Committee Positions</vt:lpstr>
      <vt:lpstr>Chair and Vice Chair Elections</vt:lpstr>
      <vt:lpstr>Next Steps for Nominations/Elections</vt:lpstr>
      <vt:lpstr>Operational Updates  </vt:lpstr>
      <vt:lpstr>National Level APCD Update</vt:lpstr>
      <vt:lpstr>Multi-State Data Set Initiative (Pilot)</vt:lpstr>
      <vt:lpstr>Identified MSDI Use Cases</vt:lpstr>
      <vt:lpstr>Multi-State Data Set Initiative (Pilot)</vt:lpstr>
      <vt:lpstr>FY 23 Scholarship – Summary as of 2/29/2024</vt:lpstr>
      <vt:lpstr>FY 23-24 Scholarship – Summary as of 2/29/2024</vt:lpstr>
      <vt:lpstr>FY 23-24 Scholarship – Summary as of 2/29/2024</vt:lpstr>
      <vt:lpstr>Tiered Pricing Model Background</vt:lpstr>
      <vt:lpstr>Tiered Pricing Model Purpose</vt:lpstr>
      <vt:lpstr>CIVHC’s Current Pricing Model</vt:lpstr>
      <vt:lpstr>Tiered Pricing: Market Research</vt:lpstr>
      <vt:lpstr>Market Research</vt:lpstr>
      <vt:lpstr>Market Research</vt:lpstr>
      <vt:lpstr>Market Research</vt:lpstr>
      <vt:lpstr>Proposed Framework</vt:lpstr>
      <vt:lpstr>Proposed Framework</vt:lpstr>
      <vt:lpstr>Testing the Model</vt:lpstr>
      <vt:lpstr>Tier Distribution</vt:lpstr>
      <vt:lpstr>Impact by Product Type</vt:lpstr>
      <vt:lpstr>Next Steps</vt:lpstr>
      <vt:lpstr>Agenda</vt:lpstr>
      <vt:lpstr>CO APCD Advisory Committee Survey Highlights and Discussion</vt:lpstr>
      <vt:lpstr>5-Year Statutorily Required Evaluation</vt:lpstr>
      <vt:lpstr>Next Steps &amp; Related Goals of Today Advisory Committee Discussion, Views, Priorities</vt:lpstr>
      <vt:lpstr>2023 APCD Evaluation </vt:lpstr>
      <vt:lpstr>APCD 5-Year Evolution 2018 to 2023 </vt:lpstr>
      <vt:lpstr>CIVHC Financials, 2020 to 2022</vt:lpstr>
      <vt:lpstr>APCD Funding</vt:lpstr>
      <vt:lpstr>PowerPoint Presentation</vt:lpstr>
      <vt:lpstr>Additional Evaluation Inputs</vt:lpstr>
      <vt:lpstr>APCD Administrator (CIVHC) Strengths</vt:lpstr>
      <vt:lpstr>Opportunities for Improvement:  Data Quality and Validation Process</vt:lpstr>
      <vt:lpstr>Opportunities for Improvement:  Data Analysis Experience, Planning and Customer Experience </vt:lpstr>
      <vt:lpstr>Opportunities for Improvement:  Increase APCD Utilization, Value and Affordability  </vt:lpstr>
      <vt:lpstr>Opportunities for Improvement:  APCD Funding, Strategy and Opportunity Prioritization </vt:lpstr>
      <vt:lpstr>Opportunities for Improvement:  Recognizing and Meeting Evolving Demands  </vt:lpstr>
      <vt:lpstr>Opportunities for Improvement:  Mission and Organizational Structure   </vt:lpstr>
      <vt:lpstr>Additional Discussion</vt:lpstr>
      <vt:lpstr>Appendix </vt:lpstr>
      <vt:lpstr>Key Observations: Timeliness</vt:lpstr>
      <vt:lpstr>Key Observations: Understanding of Business Needs </vt:lpstr>
      <vt:lpstr>Key Observations: Usefulness </vt:lpstr>
      <vt:lpstr>PowerPoint Presentation</vt:lpstr>
      <vt:lpstr>Opportunity to review the number of users by report to consider focusing on reports used most often to further maximize their usefulness and accuracy Recommend CIVHC collaborates with the APCD Advisory Committee and HCPF to plan the release of future public reports HCPF recognizes and is working with CIVHC leadership to balance and prioritize the demands for various analysis and reporting with available funding, while identifying opportunities for additional funding </vt:lpstr>
      <vt:lpstr>Key Observations: Documentation and Accessibility</vt:lpstr>
      <vt:lpstr>Key Observations: Data Quality and Validation of Analyses </vt:lpstr>
      <vt:lpstr>Key Observations: Customer Service</vt:lpstr>
      <vt:lpstr>Key Observations: Value</vt:lpstr>
      <vt:lpstr>Key Observations: Organizational Structure</vt:lpstr>
      <vt:lpstr>Key Observations: Mission</vt:lpstr>
      <vt:lpstr>Key Observations: Funding</vt:lpstr>
      <vt:lpstr>Key Observations: Evaluating the Complexities of Health Care  </vt:lpstr>
      <vt:lpstr>22 existing and 3 implementing APCDs nationwide</vt:lpstr>
      <vt:lpstr>Agenda</vt:lpstr>
      <vt:lpstr>Public Reporting  </vt:lpstr>
      <vt:lpstr>Public Reporting Releases</vt:lpstr>
      <vt:lpstr>Upcoming Public Reporting Releases</vt:lpstr>
      <vt:lpstr>Public Report Usage July 2023 – Feb 2024</vt:lpstr>
      <vt:lpstr>Telehealth Equity Analysis </vt:lpstr>
      <vt:lpstr>    What’s Included? Social Factors </vt:lpstr>
      <vt:lpstr>What’s Included?  Health Care Measures  </vt:lpstr>
      <vt:lpstr> civhc.org &gt; Get Data&gt; Public Data&gt; Focus Areas &gt;Telehealth Analyses&gt; Telehealth Equity Analysis</vt:lpstr>
      <vt:lpstr>Insights and Findings </vt:lpstr>
      <vt:lpstr>Insights and Findings </vt:lpstr>
      <vt:lpstr>Insights and Findings </vt:lpstr>
      <vt:lpstr>Telehealth vs. In-Person Services Payment Variation Analysis </vt:lpstr>
      <vt:lpstr>Telehealth vs.  In-Person Services Payment Variation Analysis </vt:lpstr>
      <vt:lpstr>Telehealth Payment Variation Analysis</vt:lpstr>
      <vt:lpstr>Telehealth Payment Variation Analysis</vt:lpstr>
      <vt:lpstr>Telehealth Claim Denial Analysis </vt:lpstr>
      <vt:lpstr>Claim Denial Analysis </vt:lpstr>
      <vt:lpstr>Agenda</vt:lpstr>
      <vt:lpstr>Member Discussion &amp; Public Comment  </vt:lpstr>
      <vt:lpstr>2024 Meeting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Smith</dc:creator>
  <cp:lastModifiedBy>Cari Frank</cp:lastModifiedBy>
  <cp:revision>206</cp:revision>
  <cp:lastPrinted>2024-03-08T23:17:02Z</cp:lastPrinted>
  <dcterms:created xsi:type="dcterms:W3CDTF">2023-09-10T21:24:19Z</dcterms:created>
  <dcterms:modified xsi:type="dcterms:W3CDTF">2024-03-12T19:32:42Z</dcterms:modified>
</cp:coreProperties>
</file>